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6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37.xml" ContentType="application/vnd.openxmlformats-officedocument.presentationml.slide+xml"/>
  <Override PartName="/ppt/slides/slide47.xml" ContentType="application/vnd.openxmlformats-officedocument.presentationml.slide+xml"/>
  <Override PartName="/ppt/slides/slide45.xml" ContentType="application/vnd.openxmlformats-officedocument.presentationml.slide+xml"/>
  <Override PartName="/ppt/slides/slide6.xml" ContentType="application/vnd.openxmlformats-officedocument.presentationml.slide+xml"/>
  <Override PartName="/ppt/slides/slide33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11.xml" ContentType="application/vnd.openxmlformats-officedocument.presentationml.slide+xml"/>
  <Override PartName="/ppt/slides/slide42.xml" ContentType="application/vnd.openxmlformats-officedocument.presentationml.slide+xml"/>
  <Override PartName="/ppt/slides/slide40.xml" ContentType="application/vnd.openxmlformats-officedocument.presentationml.slide+xml"/>
  <Override PartName="/ppt/slides/slide1.xml" ContentType="application/vnd.openxmlformats-officedocument.presentationml.slide+xml"/>
  <Override PartName="/ppt/slides/slide44.xml" ContentType="application/vnd.openxmlformats-officedocument.presentationml.slide+xml"/>
  <Override PartName="/ppt/slides/slide46.xml" ContentType="application/vnd.openxmlformats-officedocument.presentationml.slide+xml"/>
  <Override PartName="/ppt/slides/slide39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30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4.xml" ContentType="application/vnd.openxmlformats-officedocument.presentationml.slide+xml"/>
  <Override PartName="/ppt/slides/slide28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48.xml" ContentType="application/vnd.openxmlformats-officedocument.presentationml.slide+xml"/>
  <Override PartName="/ppt/slides/slide2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17.xml" ContentType="application/vnd.openxmlformats-officedocument.presentationml.slide+xml"/>
  <Override PartName="/ppt/slides/slide23.xml" ContentType="application/vnd.openxmlformats-officedocument.presentationml.slide+xml"/>
  <Override PartName="/ppt/slides/slide34.xml" ContentType="application/vnd.openxmlformats-officedocument.presentationml.slide+xml"/>
  <Override PartName="/ppt/slides/slide10.xml" ContentType="application/vnd.openxmlformats-officedocument.presentationml.slide+xml"/>
  <Override PartName="/ppt/slides/slide51.xml" ContentType="application/vnd.openxmlformats-officedocument.presentationml.slide+xml"/>
  <Override PartName="/ppt/slides/slide31.xml" ContentType="application/vnd.openxmlformats-officedocument.presentationml.slide+xml"/>
  <Override PartName="/ppt/slides/slide43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3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9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34.xml" Type="http://schemas.openxmlformats.org/officeDocument/2006/relationships/slide" Id="rId39"/><Relationship Target="slides/slide33.xml" Type="http://schemas.openxmlformats.org/officeDocument/2006/relationships/slide" Id="rId38"/><Relationship Target="slides/slide32.xml" Type="http://schemas.openxmlformats.org/officeDocument/2006/relationships/slide" Id="rId37"/><Relationship Target="slides/slide14.xml" Type="http://schemas.openxmlformats.org/officeDocument/2006/relationships/slide" Id="rId19"/><Relationship Target="slides/slide31.xml" Type="http://schemas.openxmlformats.org/officeDocument/2006/relationships/slide" Id="rId36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26.xml" Type="http://schemas.openxmlformats.org/officeDocument/2006/relationships/slide" Id="rId31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9.xml" Type="http://schemas.openxmlformats.org/officeDocument/2006/relationships/slide" Id="rId34"/><Relationship Target="slides/slide30.xml" Type="http://schemas.openxmlformats.org/officeDocument/2006/relationships/slide" Id="rId35"/><Relationship Target="slides/slide27.xml" Type="http://schemas.openxmlformats.org/officeDocument/2006/relationships/slide" Id="rId32"/><Relationship Target="slides/slide28.xml" Type="http://schemas.openxmlformats.org/officeDocument/2006/relationships/slide" Id="rId33"/><Relationship Target="slides/slide51.xml" Type="http://schemas.openxmlformats.org/officeDocument/2006/relationships/slide" Id="rId56"/><Relationship Target="slides/slide50.xml" Type="http://schemas.openxmlformats.org/officeDocument/2006/relationships/slide" Id="rId55"/><Relationship Target="slides/slide49.xml" Type="http://schemas.openxmlformats.org/officeDocument/2006/relationships/slide" Id="rId54"/><Relationship Target="slides/slide48.xml" Type="http://schemas.openxmlformats.org/officeDocument/2006/relationships/slide" Id="rId53"/><Relationship Target="slides/slide47.xml" Type="http://schemas.openxmlformats.org/officeDocument/2006/relationships/slide" Id="rId52"/><Relationship Target="slides/slide46.xml" Type="http://schemas.openxmlformats.org/officeDocument/2006/relationships/slide" Id="rId51"/><Relationship Target="slides/slide45.xml" Type="http://schemas.openxmlformats.org/officeDocument/2006/relationships/slide" Id="rId50"/><Relationship Target="slides/slide43.xml" Type="http://schemas.openxmlformats.org/officeDocument/2006/relationships/slide" Id="rId48"/><Relationship Target="slides/slide42.xml" Type="http://schemas.openxmlformats.org/officeDocument/2006/relationships/slide" Id="rId47"/><Relationship Target="slides/slide24.xml" Type="http://schemas.openxmlformats.org/officeDocument/2006/relationships/slide" Id="rId29"/><Relationship Target="slides/slide44.xml" Type="http://schemas.openxmlformats.org/officeDocument/2006/relationships/slide" Id="rId4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slides/slide35.xml" Type="http://schemas.openxmlformats.org/officeDocument/2006/relationships/slide" Id="rId40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s/slide36.xml" Type="http://schemas.openxmlformats.org/officeDocument/2006/relationships/slide" Id="rId41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slides/slide37.xml" Type="http://schemas.openxmlformats.org/officeDocument/2006/relationships/slide" Id="rId42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38.xml" Type="http://schemas.openxmlformats.org/officeDocument/2006/relationships/slide" Id="rId43"/><Relationship Target="slides/slide39.xml" Type="http://schemas.openxmlformats.org/officeDocument/2006/relationships/slide" Id="rId44"/><Relationship Target="slides/slide40.xml" Type="http://schemas.openxmlformats.org/officeDocument/2006/relationships/slide" Id="rId45"/><Relationship Target="slides/slide41.xml" Type="http://schemas.openxmlformats.org/officeDocument/2006/relationships/slide" Id="rId46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3" name="Shape 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1" name="Shape 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7" name="Shape 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3" name="Shape 1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9" name="Shape 1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How many methods took a certain amount of time?  What percentage of total execution time was composed of methods taking a certain execution duration?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5" name="Shape 2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1" name="Shape 2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2" name="Shape 21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Y-axis in units of bytes sent, shows number of bytes sent from each method in each time interval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7" name="Shape 2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8" name="Shape 21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3" name="Shape 2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4" name="Shape 22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9" name="Shape 2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0" name="Shape 23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5" name="Shape 2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6" name="Shape 23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1" name="Shape 2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2" name="Shape 24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7" name="Shape 2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8" name="Shape 24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3" name="Shape 2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4" name="Shape 25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9" name="Shape 2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0" name="Shape 26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5" name="Shape 2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6" name="Shape 26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67" name="Shape 2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1" name="Shape 2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2" name="Shape 27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7" name="Shape 2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8" name="Shape 27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Will only mention one, other processed data views exist (noise miner) but are of utility in only narrow domain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3" name="Shape 2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4" name="Shape 28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9" name="Shape 2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0" name="Shape 29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6" name="Shape 2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7" name="Shape 29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98" name="Shape 2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3" name="Shape 3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4" name="Shape 30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05" name="Shape 3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0" name="Shape 3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1" name="Shape 31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12" name="Shape 3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7" name="Shape 3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8" name="Shape 31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19" name="Shape 3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3" name="Shape 3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4" name="Shape 32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25" name="Shape 3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9" name="Shape 3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0" name="Shape 33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1" name="Shape 3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Most analysis is currently done on users’ workstations, for large jobs, this becomes untenable; end of run analysis would improve this</a:t>
            </a: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5" name="Shape 3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6" name="Shape 33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7" name="Shape 3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Most analysis is currently done on users’ workstations, for large jobs, this becomes untenable; end of run analysis would improve this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buFont typeface="Cabin"/>
              <a:defRPr sz="4800">
                <a:latin typeface="Cabin"/>
                <a:ea typeface="Cabin"/>
                <a:cs typeface="Cabin"/>
                <a:sym typeface="Cabin"/>
              </a:defRPr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Font typeface="Cabin"/>
              <a:defRPr>
                <a:latin typeface="Cabin"/>
                <a:ea typeface="Cabin"/>
                <a:cs typeface="Cabin"/>
                <a:sym typeface="Cabin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SzPct val="100000"/>
              <a:buFont typeface="Arial"/>
              <a:defRPr sz="3600">
                <a:latin typeface="Arial"/>
                <a:ea typeface="Arial"/>
                <a:cs typeface="Arial"/>
                <a:sym typeface="Arial"/>
              </a:defRPr>
            </a:lvl1pPr>
            <a:lvl2pPr>
              <a:spcBef>
                <a:spcPts val="0"/>
              </a:spcBef>
              <a:buSzPct val="100000"/>
              <a:buFont typeface="Arial"/>
              <a:defRPr sz="3000">
                <a:latin typeface="Arial"/>
                <a:ea typeface="Arial"/>
                <a:cs typeface="Arial"/>
                <a:sym typeface="Arial"/>
              </a:defRPr>
            </a:lvl2pPr>
            <a:lvl3pPr>
              <a:spcBef>
                <a:spcPts val="0"/>
              </a:spcBef>
              <a:buFont typeface="Arial"/>
              <a:defRPr>
                <a:latin typeface="Arial"/>
                <a:ea typeface="Arial"/>
                <a:cs typeface="Arial"/>
                <a:sym typeface="Arial"/>
              </a:defRPr>
            </a:lvl3pPr>
            <a:lvl4pPr>
              <a:spcBef>
                <a:spcPts val="0"/>
              </a:spcBef>
              <a:buSzPct val="100000"/>
              <a:buFont typeface="Arial"/>
              <a:defRPr sz="2000">
                <a:latin typeface="Arial"/>
                <a:ea typeface="Arial"/>
                <a:cs typeface="Arial"/>
                <a:sym typeface="Arial"/>
              </a:defRPr>
            </a:lvl4pPr>
            <a:lvl5pPr>
              <a:spcBef>
                <a:spcPts val="0"/>
              </a:spcBef>
              <a:buFont typeface="Arial"/>
              <a:defRPr>
                <a:latin typeface="Arial"/>
                <a:ea typeface="Arial"/>
                <a:cs typeface="Arial"/>
                <a:sym typeface="Arial"/>
              </a:defRPr>
            </a:lvl5pPr>
            <a:lvl6pPr>
              <a:spcBef>
                <a:spcPts val="0"/>
              </a:spcBef>
              <a:buFont typeface="Arial"/>
              <a:defRPr>
                <a:latin typeface="Arial"/>
                <a:ea typeface="Arial"/>
                <a:cs typeface="Arial"/>
                <a:sym typeface="Arial"/>
              </a:defRPr>
            </a:lvl6pPr>
            <a:lvl7pPr>
              <a:spcBef>
                <a:spcPts val="0"/>
              </a:spcBef>
              <a:buFont typeface="Arial"/>
              <a:defRPr>
                <a:latin typeface="Arial"/>
                <a:ea typeface="Arial"/>
                <a:cs typeface="Arial"/>
                <a:sym typeface="Arial"/>
              </a:defRPr>
            </a:lvl7pPr>
            <a:lvl8pPr>
              <a:spcBef>
                <a:spcPts val="0"/>
              </a:spcBef>
              <a:buFont typeface="Arial"/>
              <a:defRPr>
                <a:latin typeface="Arial"/>
                <a:ea typeface="Arial"/>
                <a:cs typeface="Arial"/>
                <a:sym typeface="Arial"/>
              </a:defRPr>
            </a:lvl8pPr>
            <a:lvl9pPr>
              <a:spcBef>
                <a:spcPts val="0"/>
              </a:spcBef>
              <a:buFont typeface="Arial"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Cabin"/>
              <a:buNone/>
              <a:defRPr b="1" sz="4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Times New Roman"/>
              <a:defRPr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Times New Roman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Times New Roman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Times New Roman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Times New Roman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Times New Roman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Times New Roman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Times New Roman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Times New Roman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charm.cs.illinois.edu/manuals/html/projections/manual-1p.html" Type="http://schemas.openxmlformats.org/officeDocument/2006/relationships/hyperlink" TargetMode="External" Id="rId3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6.xml.rels><?xml version="1.0" encoding="UTF-8" standalone="yes"?><Relationships xmlns="http://schemas.openxmlformats.org/package/2006/relationships"><Relationship Target="../notesSlides/notesSlide2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27.xml.rels><?xml version="1.0" encoding="UTF-8" standalone="yes"?><Relationships xmlns="http://schemas.openxmlformats.org/package/2006/relationships"><Relationship Target="../notesSlides/notesSlide2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28.xml.rels><?xml version="1.0" encoding="UTF-8" standalone="yes"?><Relationships xmlns="http://schemas.openxmlformats.org/package/2006/relationships"><Relationship Target="../notesSlides/notesSlide2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29.xml.rels><?xml version="1.0" encoding="UTF-8" standalone="yes"?><Relationships xmlns="http://schemas.openxmlformats.org/package/2006/relationships"><Relationship Target="../notesSlides/notesSlide2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0.xml.rels><?xml version="1.0" encoding="UTF-8" standalone="yes"?><Relationships xmlns="http://schemas.openxmlformats.org/package/2006/relationships"><Relationship Target="../notesSlides/notesSlide3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31.xml.rels><?xml version="1.0" encoding="UTF-8" standalone="yes"?><Relationships xmlns="http://schemas.openxmlformats.org/package/2006/relationships"><Relationship Target="../notesSlides/notesSlide3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32.xml.rels><?xml version="1.0" encoding="UTF-8" standalone="yes"?><Relationships xmlns="http://schemas.openxmlformats.org/package/2006/relationships"><Relationship Target="../notesSlides/notesSlide3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33.xml.rels><?xml version="1.0" encoding="UTF-8" standalone="yes"?><Relationships xmlns="http://schemas.openxmlformats.org/package/2006/relationships"><Relationship Target="../notesSlides/notesSlide3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34.xml.rels><?xml version="1.0" encoding="UTF-8" standalone="yes"?><Relationships xmlns="http://schemas.openxmlformats.org/package/2006/relationships"><Relationship Target="../notesSlides/notesSlide34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5.xml.rels><?xml version="1.0" encoding="UTF-8" standalone="yes"?><Relationships xmlns="http://schemas.openxmlformats.org/package/2006/relationships"><Relationship Target="../notesSlides/notesSlide3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36.xml.rels><?xml version="1.0" encoding="UTF-8" standalone="yes"?><Relationships xmlns="http://schemas.openxmlformats.org/package/2006/relationships"><Relationship Target="../notesSlides/notesSlide3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37.xml.rels><?xml version="1.0" encoding="UTF-8" standalone="yes"?><Relationships xmlns="http://schemas.openxmlformats.org/package/2006/relationships"><Relationship Target="../notesSlides/notesSlide3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38.xml.rels><?xml version="1.0" encoding="UTF-8" standalone="yes"?><Relationships xmlns="http://schemas.openxmlformats.org/package/2006/relationships"><Relationship Target="../notesSlides/notesSlide3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39.xml.rels><?xml version="1.0" encoding="UTF-8" standalone="yes"?><Relationships xmlns="http://schemas.openxmlformats.org/package/2006/relationships"><Relationship Target="../notesSlides/notesSlide3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0.xml.rels><?xml version="1.0" encoding="UTF-8" standalone="yes"?><Relationships xmlns="http://schemas.openxmlformats.org/package/2006/relationships"><Relationship Target="../notesSlides/notesSlide4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41.xml.rels><?xml version="1.0" encoding="UTF-8" standalone="yes"?><Relationships xmlns="http://schemas.openxmlformats.org/package/2006/relationships"><Relationship Target="../notesSlides/notesSlide4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42.xml.rels><?xml version="1.0" encoding="UTF-8" standalone="yes"?><Relationships xmlns="http://schemas.openxmlformats.org/package/2006/relationships"><Relationship Target="../notesSlides/notesSlide4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43.xml.rels><?xml version="1.0" encoding="UTF-8" standalone="yes"?><Relationships xmlns="http://schemas.openxmlformats.org/package/2006/relationships"><Relationship Target="../notesSlides/notesSlide4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44.xml.rels><?xml version="1.0" encoding="UTF-8" standalone="yes"?><Relationships xmlns="http://schemas.openxmlformats.org/package/2006/relationships"><Relationship Target="../notesSlides/notesSlide4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45.xml.rels><?xml version="1.0" encoding="UTF-8" standalone="yes"?><Relationships xmlns="http://schemas.openxmlformats.org/package/2006/relationships"><Relationship Target="../notesSlides/notesSlide4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46.xml.rels><?xml version="1.0" encoding="UTF-8" standalone="yes"?><Relationships xmlns="http://schemas.openxmlformats.org/package/2006/relationships"><Relationship Target="../notesSlides/notesSlide4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47.xml.rels><?xml version="1.0" encoding="UTF-8" standalone="yes"?><Relationships xmlns="http://schemas.openxmlformats.org/package/2006/relationships"><Relationship Target="../notesSlides/notesSlide4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48.xml.rels><?xml version="1.0" encoding="UTF-8" standalone="yes"?><Relationships xmlns="http://schemas.openxmlformats.org/package/2006/relationships"><Relationship Target="../notesSlides/notesSlide4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49.xml.rels><?xml version="1.0" encoding="UTF-8" standalone="yes"?><Relationships xmlns="http://schemas.openxmlformats.org/package/2006/relationships"><Relationship Target="../notesSlides/notesSlide4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0.xml.rels><?xml version="1.0" encoding="UTF-8" standalone="yes"?><Relationships xmlns="http://schemas.openxmlformats.org/package/2006/relationships"><Relationship Target="../notesSlides/notesSlide5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1.xml.rels><?xml version="1.0" encoding="UTF-8" standalone="yes"?><Relationships xmlns="http://schemas.openxmlformats.org/package/2006/relationships"><Relationship Target="../notesSlides/notesSlide5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6000" lang="en"/>
              <a:t>Projections Overview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Ronak Buch &amp; Laxmikant (Sanjay)	Kale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latin typeface="Arial"/>
                <a:ea typeface="Arial"/>
                <a:cs typeface="Arial"/>
                <a:sym typeface="Arial"/>
              </a:rPr>
              <a:t>http://charm.cs.illinois.edu	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latin typeface="Arial"/>
                <a:ea typeface="Arial"/>
                <a:cs typeface="Arial"/>
                <a:sym typeface="Arial"/>
              </a:rPr>
              <a:t>Parallel Programming Laboratory	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latin typeface="Arial"/>
                <a:ea typeface="Arial"/>
                <a:cs typeface="Arial"/>
                <a:sym typeface="Arial"/>
              </a:rPr>
              <a:t>Department of Computer Science	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latin typeface="Arial"/>
                <a:ea typeface="Arial"/>
                <a:cs typeface="Arial"/>
                <a:sym typeface="Arial"/>
              </a:rPr>
              <a:t>University of Illinois at Urbana-Champaign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Custom Tracing - API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3000" lang="en"/>
              <a:t>API allows users to turn tracing on or off: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/>
              <a:t>Trace only at certain times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/>
              <a:t>Trace only subset of processors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 lvl="0">
              <a:spcBef>
                <a:spcPts val="0"/>
              </a:spcBef>
              <a:buNone/>
            </a:pPr>
            <a:r>
              <a:rPr sz="3000" lang="en"/>
              <a:t>Simple API:</a:t>
            </a:r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60000"/>
              <a:buFont typeface="Arial"/>
              <a:buChar char="●"/>
            </a:pPr>
            <a:r>
              <a:rPr sz="3000" lang="en">
                <a:latin typeface="Consolas"/>
                <a:ea typeface="Consolas"/>
                <a:cs typeface="Consolas"/>
                <a:sym typeface="Consolas"/>
              </a:rPr>
              <a:t>void traceBegin()</a:t>
            </a:r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60000"/>
              <a:buFont typeface="Arial"/>
              <a:buChar char="●"/>
            </a:pPr>
            <a:r>
              <a:rPr sz="3000" lang="en">
                <a:latin typeface="Consolas"/>
                <a:ea typeface="Consolas"/>
                <a:cs typeface="Consolas"/>
                <a:sym typeface="Consolas"/>
              </a:rPr>
              <a:t>void traceEnd()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>
              <a:latin typeface="Consolas"/>
              <a:ea typeface="Consolas"/>
              <a:cs typeface="Consolas"/>
              <a:sym typeface="Consolas"/>
            </a:endParaRPr>
          </a:p>
          <a:p>
            <a:pPr rtl="0">
              <a:spcBef>
                <a:spcPts val="0"/>
              </a:spcBef>
              <a:buNone/>
            </a:pPr>
            <a:r>
              <a:rPr sz="3000" lang="en"/>
              <a:t>Works at granularity of PE.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>
              <a:latin typeface="Consolas"/>
              <a:ea typeface="Consolas"/>
              <a:cs typeface="Consolas"/>
              <a:sym typeface="Consolas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Custom Tracing - API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/>
              <a:t>Often used at synchronization points to only instrument a few iterations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/>
              <a:t>Reduces size of logs while still capturing important data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/>
              <a:t>Allows analysis to be focused on only certain parts of the application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Tracing Options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Two link-time options: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-tracemode projections</a:t>
            </a:r>
          </a:p>
          <a:p>
            <a:pPr rtl="0" lvl="0" indent="0" marL="457200">
              <a:spcBef>
                <a:spcPts val="0"/>
              </a:spcBef>
              <a:buNone/>
            </a:pPr>
            <a:r>
              <a:rPr sz="3000" lang="en"/>
              <a:t>Full tracing (time, sending/receiving processor, method, object, …)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-tracemode summary</a:t>
            </a:r>
          </a:p>
          <a:p>
            <a:pPr rtl="0" indent="0" marL="457200">
              <a:spcBef>
                <a:spcPts val="0"/>
              </a:spcBef>
              <a:buNone/>
            </a:pPr>
            <a:r>
              <a:rPr sz="3000" lang="en"/>
              <a:t>Performance of each PE aggregated into time bins of equal size</a:t>
            </a:r>
          </a:p>
          <a:p>
            <a:pPr lvl="0" indent="0" marL="0">
              <a:spcBef>
                <a:spcPts val="0"/>
              </a:spcBef>
              <a:buNone/>
            </a:pPr>
            <a:r>
              <a:rPr lang="en"/>
              <a:t>Tradeoff between detail and overhead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Tracing Options - Runtime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+traceoff</a:t>
            </a:r>
            <a:r>
              <a:rPr lang="en"/>
              <a:t> disables tracing until a traceBegin() API call.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+traceroot &lt;dir&gt;</a:t>
            </a:r>
            <a:r>
              <a:rPr lang="en"/>
              <a:t> specifies output folder for tracing data 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+traceprocessors RANGE</a:t>
            </a:r>
            <a:r>
              <a:rPr lang="en"/>
              <a:t> only traces PEs in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RANGE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Tracing Options - Summary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>
                <a:latin typeface="Consolas"/>
                <a:ea typeface="Consolas"/>
                <a:cs typeface="Consolas"/>
                <a:sym typeface="Consolas"/>
              </a:rPr>
              <a:t>+sumdetail </a:t>
            </a:r>
            <a:r>
              <a:rPr sz="3000" lang="en"/>
              <a:t>aggregate data by entry method as well as time-intervals. (normal summary data is aggregated only by time-interval)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>
                <a:latin typeface="Consolas"/>
                <a:ea typeface="Consolas"/>
                <a:cs typeface="Consolas"/>
                <a:sym typeface="Consolas"/>
              </a:rPr>
              <a:t>+numbins &lt;k&gt; </a:t>
            </a:r>
            <a:r>
              <a:rPr sz="3000" lang="en"/>
              <a:t>reserves enough memory to hold information for &lt;k&gt; time intervals. (default is 10,000 bins)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>
                <a:latin typeface="Consolas"/>
                <a:ea typeface="Consolas"/>
                <a:cs typeface="Consolas"/>
                <a:sym typeface="Consolas"/>
              </a:rPr>
              <a:t>+binsize &lt;duration&gt;</a:t>
            </a:r>
            <a:r>
              <a:rPr sz="3000" lang="en"/>
              <a:t> aggregates data such that each time-interval represents &lt;duration&gt; seconds of execution time. (default is 1ms)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t/>
            </a:r>
            <a:endParaRPr sz="3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Tracing Options - Projections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>
                <a:latin typeface="Consolas"/>
                <a:ea typeface="Consolas"/>
                <a:cs typeface="Consolas"/>
                <a:sym typeface="Consolas"/>
              </a:rPr>
              <a:t>+logsize &lt;k&gt; </a:t>
            </a:r>
            <a:r>
              <a:rPr sz="3000" lang="en"/>
              <a:t>reserves enough buffer memory to hold &lt;k&gt; events. (default is 1,000,000 events)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>
                <a:latin typeface="Consolas"/>
                <a:ea typeface="Consolas"/>
                <a:cs typeface="Consolas"/>
                <a:sym typeface="Consolas"/>
              </a:rPr>
              <a:t>+gz-trace, +gz-no-trace</a:t>
            </a:r>
            <a:r>
              <a:rPr sz="3000" lang="en"/>
              <a:t> enable/disable compressed (gzip) log files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Memory Usage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0" mar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sz="3000" lang="en"/>
              <a:t>What happens when we run out of</a:t>
            </a:r>
          </a:p>
          <a:p>
            <a:pPr rtl="0" lvl="0" indent="0" mar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sz="3000" lang="en"/>
              <a:t>reserved memory?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>
                <a:latin typeface="Consolas"/>
                <a:ea typeface="Consolas"/>
                <a:cs typeface="Consolas"/>
                <a:sym typeface="Consolas"/>
              </a:rPr>
              <a:t>-tracemode summary</a:t>
            </a:r>
            <a:r>
              <a:rPr sz="3000" lang="en"/>
              <a:t>: doubles time-interval represented by each bin, aggregates data into the first half and continues.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>
                <a:latin typeface="Consolas"/>
                <a:ea typeface="Consolas"/>
                <a:cs typeface="Consolas"/>
                <a:sym typeface="Consolas"/>
              </a:rPr>
              <a:t>-tracemode projections</a:t>
            </a:r>
            <a:r>
              <a:rPr sz="3000" lang="en"/>
              <a:t>: asynchronously flushes event log to disk and continues.  This can perturb performance significantly in some cases.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9DAF8"/>
        </a:solidFill>
      </p:bgPr>
    </p:bg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Projections Client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4191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/>
              <a:t>Scalable tool to analyze up to 300,000 log files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/>
              <a:t>A rich set of tool features : time profile, time lines, usage profile, histogram, extrema tool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/>
              <a:t>Detect performance problems: load imbalance, grain size, communication bottleneck, etc</a:t>
            </a:r>
          </a:p>
          <a:p>
            <a:pPr algn="l" rtl="0" lvl="0" marR="0" indent="-4191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/>
              <a:t>Multi-threaded, optimized for memory efficiency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Visualizations and Tools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/>
              <a:t>Tools of aggregated performance viewing</a:t>
            </a:r>
          </a:p>
          <a:p>
            <a:pPr rtl="0" lvl="1" indent="-4191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3000" lang="en"/>
              <a:t>Time profile</a:t>
            </a:r>
          </a:p>
          <a:p>
            <a:pPr rtl="0" lvl="1" indent="-4191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3000" lang="en"/>
              <a:t>Histogram</a:t>
            </a:r>
          </a:p>
          <a:p>
            <a:pPr rtl="0" lvl="1" indent="-4191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3000" lang="en"/>
              <a:t>Communication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/>
              <a:t>Tools of processor level granularity</a:t>
            </a:r>
          </a:p>
          <a:p>
            <a:pPr rtl="0" lvl="1" indent="-4191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3000" lang="en"/>
              <a:t>Overview</a:t>
            </a:r>
          </a:p>
          <a:p>
            <a:pPr rtl="0" lvl="1" indent="-4191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3000" lang="en"/>
              <a:t>Timeline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/>
              <a:t>Tools of derived/processed data</a:t>
            </a:r>
          </a:p>
          <a:p>
            <a:pPr rtl="0" lvl="1" indent="-419100" marL="914400">
              <a:spcBef>
                <a:spcPts val="0"/>
              </a:spcBef>
              <a:buClr>
                <a:schemeClr val="dk1"/>
              </a:buClr>
              <a:buSzPct val="83333"/>
              <a:buFont typeface="Courier New"/>
              <a:buChar char="o"/>
            </a:pPr>
            <a:r>
              <a:rPr lang="en"/>
              <a:t>Outlier</a:t>
            </a:r>
            <a:r>
              <a:rPr sz="3000" lang="en"/>
              <a:t> analysis: identifies outliers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Analysis at Scale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Fine grain details can sometimes look like one big solid block on timeline.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It is hard to mouse-over items that represent fine-grained events.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Other times, tiny slivers of activity become too small to be drawn.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Manual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u="sng" lang="en">
                <a:solidFill>
                  <a:schemeClr val="hlink"/>
                </a:solidFill>
                <a:hlinkClick r:id="rId3"/>
              </a:rPr>
              <a:t>http://charm.cs.illinois.edu/manuals/html/projections/manual-1p.html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Full reference for Projections, contains more details than these slides.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Analysis Techniques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Zoom in/out to find potential problem spots.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Mouseover graohs for extra details.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Load sufficient but not too much data.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Set colors to highlight trends.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Use the history feature in dialog boxes to track time-ranges explored.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y="5872025" x="457200"/>
            <a:ext cy="586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Dialog Box</a:t>
            </a:r>
          </a:p>
        </p:txBody>
      </p:sp>
      <p:pic>
        <p:nvPicPr>
          <p:cNvPr id="144" name="Shape 14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158225" x="1628775"/>
            <a:ext cy="4191000" cx="5886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y="5872025" x="457200"/>
            <a:ext cy="586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Dialog Box</a:t>
            </a:r>
          </a:p>
        </p:txBody>
      </p:sp>
      <p:pic>
        <p:nvPicPr>
          <p:cNvPr id="150" name="Shape 15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158225" x="1628775"/>
            <a:ext cy="4191000" cx="588645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Shape 151"/>
          <p:cNvSpPr txBox="1"/>
          <p:nvPr/>
        </p:nvSpPr>
        <p:spPr>
          <a:xfrm>
            <a:off y="241000" x="162450"/>
            <a:ext cy="586199" cx="8819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/>
              <a:t>Select processors: 0-2,4-7:2 gives 0,1,2,4,6</a:t>
            </a:r>
          </a:p>
        </p:txBody>
      </p:sp>
      <p:sp>
        <p:nvSpPr>
          <p:cNvPr id="152" name="Shape 152"/>
          <p:cNvSpPr/>
          <p:nvPr/>
        </p:nvSpPr>
        <p:spPr>
          <a:xfrm>
            <a:off y="1544700" x="1707150"/>
            <a:ext cy="449100" cx="5729699"/>
          </a:xfrm>
          <a:prstGeom prst="rect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y="5872025" x="457200"/>
            <a:ext cy="586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Dialog Box</a:t>
            </a:r>
          </a:p>
        </p:txBody>
      </p:sp>
      <p:pic>
        <p:nvPicPr>
          <p:cNvPr id="158" name="Shape 15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158225" x="1628775"/>
            <a:ext cy="4191000" cx="588645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Shape 159"/>
          <p:cNvSpPr txBox="1"/>
          <p:nvPr/>
        </p:nvSpPr>
        <p:spPr>
          <a:xfrm>
            <a:off y="241000" x="162450"/>
            <a:ext cy="586199" cx="8819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Select time range</a:t>
            </a:r>
          </a:p>
        </p:txBody>
      </p:sp>
      <p:sp>
        <p:nvSpPr>
          <p:cNvPr id="160" name="Shape 160"/>
          <p:cNvSpPr/>
          <p:nvPr/>
        </p:nvSpPr>
        <p:spPr>
          <a:xfrm>
            <a:off y="1949550" x="1707150"/>
            <a:ext cy="646799" cx="5729699"/>
          </a:xfrm>
          <a:prstGeom prst="rect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y="5872025" x="457200"/>
            <a:ext cy="586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Dialog Box</a:t>
            </a:r>
          </a:p>
        </p:txBody>
      </p:sp>
      <p:pic>
        <p:nvPicPr>
          <p:cNvPr id="166" name="Shape 16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158225" x="1628775"/>
            <a:ext cy="4191000" cx="588645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Shape 167"/>
          <p:cNvSpPr txBox="1"/>
          <p:nvPr/>
        </p:nvSpPr>
        <p:spPr>
          <a:xfrm>
            <a:off y="241000" x="162450"/>
            <a:ext cy="586199" cx="8819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Add presets to history</a:t>
            </a:r>
          </a:p>
        </p:txBody>
      </p:sp>
      <p:sp>
        <p:nvSpPr>
          <p:cNvPr id="168" name="Shape 168"/>
          <p:cNvSpPr/>
          <p:nvPr/>
        </p:nvSpPr>
        <p:spPr>
          <a:xfrm>
            <a:off y="2673050" x="1707150"/>
            <a:ext cy="646799" cx="5729699"/>
          </a:xfrm>
          <a:prstGeom prst="rect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Aggregate Views</a:t>
            </a:r>
          </a:p>
        </p:txBody>
      </p:sp>
      <p:sp>
        <p:nvSpPr>
          <p:cNvPr id="174" name="Shape 174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y="5795825" x="457200"/>
            <a:ext cy="586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Time Profile</a:t>
            </a:r>
          </a:p>
        </p:txBody>
      </p:sp>
      <p:pic>
        <p:nvPicPr>
          <p:cNvPr id="180" name="Shape 180"/>
          <p:cNvPicPr preferRelativeResize="0"/>
          <p:nvPr/>
        </p:nvPicPr>
        <p:blipFill rotWithShape="1">
          <a:blip r:embed="rId3"/>
          <a:srcRect t="3244" b="13553" r="0" l="0"/>
          <a:stretch/>
        </p:blipFill>
        <p:spPr>
          <a:xfrm>
            <a:off y="153375" x="457200"/>
            <a:ext cy="5477624" cx="82295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y="5535425" x="457200"/>
            <a:ext cy="586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Time spent by each EP summed across all PEs in time interval</a:t>
            </a:r>
          </a:p>
        </p:txBody>
      </p:sp>
      <p:pic>
        <p:nvPicPr>
          <p:cNvPr id="186" name="Shape 186"/>
          <p:cNvPicPr preferRelativeResize="0"/>
          <p:nvPr/>
        </p:nvPicPr>
        <p:blipFill rotWithShape="1">
          <a:blip r:embed="rId3"/>
          <a:srcRect t="3244" b="13553" r="0" l="0"/>
          <a:stretch/>
        </p:blipFill>
        <p:spPr>
          <a:xfrm>
            <a:off y="153375" x="457200"/>
            <a:ext cy="5477624" cx="82295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1" name="Shape 191"/>
          <p:cNvSpPr txBox="1"/>
          <p:nvPr>
            <p:ph idx="1" type="body"/>
          </p:nvPr>
        </p:nvSpPr>
        <p:spPr>
          <a:xfrm>
            <a:off y="5719625" x="457200"/>
            <a:ext cy="586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Histogram</a:t>
            </a:r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3"/>
          <a:srcRect t="5819" b="16799" r="0" l="0"/>
          <a:stretch/>
        </p:blipFill>
        <p:spPr>
          <a:xfrm>
            <a:off y="345087" x="457200"/>
            <a:ext cy="5094200" cx="82295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7" name="Shape 197"/>
          <p:cNvSpPr txBox="1"/>
          <p:nvPr>
            <p:ph idx="1" type="body"/>
          </p:nvPr>
        </p:nvSpPr>
        <p:spPr>
          <a:xfrm>
            <a:off y="5719625" x="457200"/>
            <a:ext cy="586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Shows statistics in “frequency” domain.</a:t>
            </a:r>
          </a:p>
        </p:txBody>
      </p:sp>
      <p:pic>
        <p:nvPicPr>
          <p:cNvPr id="198" name="Shape 198"/>
          <p:cNvPicPr preferRelativeResize="0"/>
          <p:nvPr/>
        </p:nvPicPr>
        <p:blipFill rotWithShape="1">
          <a:blip r:embed="rId3"/>
          <a:srcRect t="5819" b="16799" r="0" l="0"/>
          <a:stretch/>
        </p:blipFill>
        <p:spPr>
          <a:xfrm>
            <a:off y="345087" x="457200"/>
            <a:ext cy="5094200" cx="82295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Projections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Performance analysis/visualization tool for use with Charm++</a:t>
            </a:r>
          </a:p>
          <a:p>
            <a:pPr rtl="0" lvl="1" indent="-419100" marL="914400">
              <a:spcBef>
                <a:spcPts val="0"/>
              </a:spcBef>
              <a:buClr>
                <a:schemeClr val="dk1"/>
              </a:buClr>
              <a:buSzPct val="83333"/>
              <a:buFont typeface="Courier New"/>
              <a:buChar char="o"/>
            </a:pPr>
            <a:r>
              <a:rPr lang="en"/>
              <a:t>Works to limited degree with MPI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Charm++ uses runtime system to log execution of programs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Trace-based, post-mortem analysis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Configurable levels of detail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Java-based visualization tool for performance analysis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3" name="Shape 203"/>
          <p:cNvSpPr txBox="1"/>
          <p:nvPr>
            <p:ph idx="1" type="body"/>
          </p:nvPr>
        </p:nvSpPr>
        <p:spPr>
          <a:xfrm>
            <a:off y="5719625" x="457200"/>
            <a:ext cy="586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Communication vs. Time</a:t>
            </a:r>
          </a:p>
        </p:txBody>
      </p:sp>
      <p:pic>
        <p:nvPicPr>
          <p:cNvPr id="204" name="Shape 204"/>
          <p:cNvPicPr preferRelativeResize="0"/>
          <p:nvPr/>
        </p:nvPicPr>
        <p:blipFill rotWithShape="1">
          <a:blip r:embed="rId3"/>
          <a:srcRect t="5560" b="17528" r="0" l="0"/>
          <a:stretch/>
        </p:blipFill>
        <p:spPr>
          <a:xfrm>
            <a:off y="345100" x="285750"/>
            <a:ext cy="4995599" cx="85724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9" name="Shape 209"/>
          <p:cNvSpPr txBox="1"/>
          <p:nvPr>
            <p:ph idx="1" type="body"/>
          </p:nvPr>
        </p:nvSpPr>
        <p:spPr>
          <a:xfrm>
            <a:off y="5414825" x="457200"/>
            <a:ext cy="586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Shows communication over all PEs in the time domain.</a:t>
            </a:r>
          </a:p>
        </p:txBody>
      </p:sp>
      <p:pic>
        <p:nvPicPr>
          <p:cNvPr id="210" name="Shape 210"/>
          <p:cNvPicPr preferRelativeResize="0"/>
          <p:nvPr/>
        </p:nvPicPr>
        <p:blipFill rotWithShape="1">
          <a:blip r:embed="rId3"/>
          <a:srcRect t="5560" b="17528" r="0" l="0"/>
          <a:stretch/>
        </p:blipFill>
        <p:spPr>
          <a:xfrm>
            <a:off y="345100" x="285750"/>
            <a:ext cy="4995599" cx="85724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4" name="Shape 2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5" name="Shape 215"/>
          <p:cNvSpPr txBox="1"/>
          <p:nvPr>
            <p:ph idx="1" type="body"/>
          </p:nvPr>
        </p:nvSpPr>
        <p:spPr>
          <a:xfrm>
            <a:off y="5872025" x="457200"/>
            <a:ext cy="586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Communication per Processor</a:t>
            </a:r>
          </a:p>
        </p:txBody>
      </p:sp>
      <p:pic>
        <p:nvPicPr>
          <p:cNvPr id="216" name="Shape 216"/>
          <p:cNvPicPr preferRelativeResize="0"/>
          <p:nvPr/>
        </p:nvPicPr>
        <p:blipFill rotWithShape="1">
          <a:blip r:embed="rId3"/>
          <a:srcRect t="5176" b="15186" r="0" l="0"/>
          <a:stretch/>
        </p:blipFill>
        <p:spPr>
          <a:xfrm>
            <a:off y="235525" x="219075"/>
            <a:ext cy="5546329" cx="870584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0" name="Shape 2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1" name="Shape 221"/>
          <p:cNvSpPr txBox="1"/>
          <p:nvPr>
            <p:ph idx="1" type="body"/>
          </p:nvPr>
        </p:nvSpPr>
        <p:spPr>
          <a:xfrm>
            <a:off y="5567225" x="457200"/>
            <a:ext cy="586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Shows how much each PE communicated over the whole job.</a:t>
            </a:r>
          </a:p>
        </p:txBody>
      </p:sp>
      <p:pic>
        <p:nvPicPr>
          <p:cNvPr id="222" name="Shape 222"/>
          <p:cNvPicPr preferRelativeResize="0"/>
          <p:nvPr/>
        </p:nvPicPr>
        <p:blipFill rotWithShape="1">
          <a:blip r:embed="rId3"/>
          <a:srcRect t="5176" b="15186" r="0" l="0"/>
          <a:stretch/>
        </p:blipFill>
        <p:spPr>
          <a:xfrm>
            <a:off y="235525" x="219075"/>
            <a:ext cy="5546329" cx="870584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6" name="Shape 2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7" name="Shape 227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Processor Level Views</a:t>
            </a:r>
          </a:p>
        </p:txBody>
      </p:sp>
      <p:sp>
        <p:nvSpPr>
          <p:cNvPr id="228" name="Shape 228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2" name="Shape 2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3" name="Shape 233"/>
          <p:cNvSpPr txBox="1"/>
          <p:nvPr>
            <p:ph idx="1" type="body"/>
          </p:nvPr>
        </p:nvSpPr>
        <p:spPr>
          <a:xfrm>
            <a:off y="5872025" x="457200"/>
            <a:ext cy="586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Overview</a:t>
            </a:r>
          </a:p>
        </p:txBody>
      </p:sp>
      <p:pic>
        <p:nvPicPr>
          <p:cNvPr id="234" name="Shape 234"/>
          <p:cNvPicPr preferRelativeResize="0"/>
          <p:nvPr/>
        </p:nvPicPr>
        <p:blipFill rotWithShape="1">
          <a:blip r:embed="rId3"/>
          <a:srcRect t="5518" b="470" r="0" l="0"/>
          <a:stretch/>
        </p:blipFill>
        <p:spPr>
          <a:xfrm>
            <a:off y="114237" x="824825"/>
            <a:ext cy="5636500" cx="7494358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8" name="Shape 2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9" name="Shape 239"/>
          <p:cNvSpPr txBox="1"/>
          <p:nvPr>
            <p:ph idx="1" type="body"/>
          </p:nvPr>
        </p:nvSpPr>
        <p:spPr>
          <a:xfrm>
            <a:off y="5872025" x="457200"/>
            <a:ext cy="586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Time on X, different PEs on Y</a:t>
            </a:r>
          </a:p>
        </p:txBody>
      </p:sp>
      <p:pic>
        <p:nvPicPr>
          <p:cNvPr id="240" name="Shape 240"/>
          <p:cNvPicPr preferRelativeResize="0"/>
          <p:nvPr/>
        </p:nvPicPr>
        <p:blipFill rotWithShape="1">
          <a:blip r:embed="rId3"/>
          <a:srcRect t="5518" b="470" r="0" l="0"/>
          <a:stretch/>
        </p:blipFill>
        <p:spPr>
          <a:xfrm>
            <a:off y="114237" x="824825"/>
            <a:ext cy="5636500" cx="7494358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4" name="Shape 2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5" name="Shape 245"/>
          <p:cNvSpPr txBox="1"/>
          <p:nvPr>
            <p:ph idx="1" type="body"/>
          </p:nvPr>
        </p:nvSpPr>
        <p:spPr>
          <a:xfrm>
            <a:off y="5567225" x="457200"/>
            <a:ext cy="586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Intensity of plot represents PE’s utilization at that time</a:t>
            </a:r>
          </a:p>
        </p:txBody>
      </p:sp>
      <p:pic>
        <p:nvPicPr>
          <p:cNvPr id="246" name="Shape 246"/>
          <p:cNvPicPr preferRelativeResize="0"/>
          <p:nvPr/>
        </p:nvPicPr>
        <p:blipFill rotWithShape="1">
          <a:blip r:embed="rId3"/>
          <a:srcRect t="5518" b="470" r="0" l="0"/>
          <a:stretch/>
        </p:blipFill>
        <p:spPr>
          <a:xfrm>
            <a:off y="114237" x="824825"/>
            <a:ext cy="5636500" cx="7494358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0" name="Shape 2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1" name="Shape 251"/>
          <p:cNvSpPr txBox="1"/>
          <p:nvPr>
            <p:ph idx="1" type="body"/>
          </p:nvPr>
        </p:nvSpPr>
        <p:spPr>
          <a:xfrm>
            <a:off y="5719625" x="457200"/>
            <a:ext cy="586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Timeline</a:t>
            </a:r>
          </a:p>
        </p:txBody>
      </p:sp>
      <p:pic>
        <p:nvPicPr>
          <p:cNvPr id="252" name="Shape 252"/>
          <p:cNvPicPr preferRelativeResize="0"/>
          <p:nvPr/>
        </p:nvPicPr>
        <p:blipFill rotWithShape="1">
          <a:blip r:embed="rId3"/>
          <a:srcRect t="10905" b="27999" r="5246" l="565"/>
          <a:stretch/>
        </p:blipFill>
        <p:spPr>
          <a:xfrm>
            <a:off y="2076025" x="46000"/>
            <a:ext cy="2705950" cx="90519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6" name="Shape 2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7" name="Shape 257"/>
          <p:cNvSpPr txBox="1"/>
          <p:nvPr>
            <p:ph idx="1" type="body"/>
          </p:nvPr>
        </p:nvSpPr>
        <p:spPr>
          <a:xfrm>
            <a:off y="5083450" x="457175"/>
            <a:ext cy="586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Most common view.  Much more detailed than overview. </a:t>
            </a:r>
          </a:p>
        </p:txBody>
      </p:sp>
      <p:pic>
        <p:nvPicPr>
          <p:cNvPr id="258" name="Shape 258"/>
          <p:cNvPicPr preferRelativeResize="0"/>
          <p:nvPr/>
        </p:nvPicPr>
        <p:blipFill rotWithShape="1">
          <a:blip r:embed="rId3"/>
          <a:srcRect t="10905" b="27999" r="5246" l="565"/>
          <a:stretch/>
        </p:blipFill>
        <p:spPr>
          <a:xfrm>
            <a:off y="2076025" x="46000"/>
            <a:ext cy="2705950" cx="90519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CE5CD"/>
        </a:solidFill>
      </p:bgPr>
    </p:bg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Instrumentation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Enabling Instrumentation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Basics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Customizing Tracing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Tracing Options</a:t>
            </a: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2" name="Shape 2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3" name="Shape 263"/>
          <p:cNvSpPr txBox="1"/>
          <p:nvPr>
            <p:ph idx="1" type="body"/>
          </p:nvPr>
        </p:nvSpPr>
        <p:spPr>
          <a:xfrm>
            <a:off y="5083450" x="457175"/>
            <a:ext cy="586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Clicking on EPs traces messages, mouseover shows EP details.</a:t>
            </a:r>
          </a:p>
        </p:txBody>
      </p:sp>
      <p:pic>
        <p:nvPicPr>
          <p:cNvPr id="264" name="Shape 264"/>
          <p:cNvPicPr preferRelativeResize="0"/>
          <p:nvPr/>
        </p:nvPicPr>
        <p:blipFill rotWithShape="1">
          <a:blip r:embed="rId3"/>
          <a:srcRect t="10905" b="27999" r="5246" l="565"/>
          <a:stretch/>
        </p:blipFill>
        <p:spPr>
          <a:xfrm>
            <a:off y="2076025" x="46000"/>
            <a:ext cy="2705950" cx="90519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8" name="Shape 2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9" name="Shape 269"/>
          <p:cNvSpPr txBox="1"/>
          <p:nvPr>
            <p:ph idx="1" type="body"/>
          </p:nvPr>
        </p:nvSpPr>
        <p:spPr>
          <a:xfrm>
            <a:off y="4778650" x="457175"/>
            <a:ext cy="586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/>
              <a:t>Colors are different EPs.  White ticks on bottom represent message sends, red ticks on top represent user events.</a:t>
            </a:r>
          </a:p>
        </p:txBody>
      </p:sp>
      <p:pic>
        <p:nvPicPr>
          <p:cNvPr id="270" name="Shape 270"/>
          <p:cNvPicPr preferRelativeResize="0"/>
          <p:nvPr/>
        </p:nvPicPr>
        <p:blipFill rotWithShape="1">
          <a:blip r:embed="rId3"/>
          <a:srcRect t="10905" b="27999" r="5246" l="565"/>
          <a:stretch/>
        </p:blipFill>
        <p:spPr>
          <a:xfrm>
            <a:off y="2076025" x="46000"/>
            <a:ext cy="2705950" cx="90519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4" name="Shape 2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5" name="Shape 275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Processed Data Views</a:t>
            </a:r>
          </a:p>
        </p:txBody>
      </p:sp>
      <p:sp>
        <p:nvSpPr>
          <p:cNvPr id="276" name="Shape 276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0" name="Shape 2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1" name="Shape 281"/>
          <p:cNvSpPr txBox="1"/>
          <p:nvPr>
            <p:ph idx="1" type="body"/>
          </p:nvPr>
        </p:nvSpPr>
        <p:spPr>
          <a:xfrm>
            <a:off y="5872025" x="457200"/>
            <a:ext cy="586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Outlier Analysis</a:t>
            </a:r>
          </a:p>
        </p:txBody>
      </p:sp>
      <p:pic>
        <p:nvPicPr>
          <p:cNvPr id="282" name="Shape 282"/>
          <p:cNvPicPr preferRelativeResize="0"/>
          <p:nvPr/>
        </p:nvPicPr>
        <p:blipFill rotWithShape="1">
          <a:blip r:embed="rId3"/>
          <a:srcRect t="5518" b="11369" r="0" l="0"/>
          <a:stretch/>
        </p:blipFill>
        <p:spPr>
          <a:xfrm>
            <a:off y="377475" x="457200"/>
            <a:ext cy="5472158" cx="82295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6" name="Shape 2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7" name="Shape 287"/>
          <p:cNvSpPr txBox="1"/>
          <p:nvPr>
            <p:ph idx="1" type="body"/>
          </p:nvPr>
        </p:nvSpPr>
        <p:spPr>
          <a:xfrm>
            <a:off y="5872025" x="457200"/>
            <a:ext cy="586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 i="1"/>
              <a:t>k</a:t>
            </a:r>
            <a:r>
              <a:rPr lang="en"/>
              <a:t>-Means to find “extreme” processors</a:t>
            </a:r>
          </a:p>
        </p:txBody>
      </p:sp>
      <p:pic>
        <p:nvPicPr>
          <p:cNvPr id="288" name="Shape 288"/>
          <p:cNvPicPr preferRelativeResize="0"/>
          <p:nvPr/>
        </p:nvPicPr>
        <p:blipFill rotWithShape="1">
          <a:blip r:embed="rId3"/>
          <a:srcRect t="5518" b="11369" r="0" l="0"/>
          <a:stretch/>
        </p:blipFill>
        <p:spPr>
          <a:xfrm>
            <a:off y="377475" x="457200"/>
            <a:ext cy="5472158" cx="82295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2" name="Shape 2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3" name="Shape 293"/>
          <p:cNvSpPr txBox="1"/>
          <p:nvPr>
            <p:ph idx="1" type="body"/>
          </p:nvPr>
        </p:nvSpPr>
        <p:spPr>
          <a:xfrm>
            <a:off y="5872025" x="457200"/>
            <a:ext cy="586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Global Average</a:t>
            </a:r>
          </a:p>
        </p:txBody>
      </p:sp>
      <p:pic>
        <p:nvPicPr>
          <p:cNvPr id="294" name="Shape 294"/>
          <p:cNvPicPr preferRelativeResize="0"/>
          <p:nvPr/>
        </p:nvPicPr>
        <p:blipFill rotWithShape="1">
          <a:blip r:embed="rId3"/>
          <a:srcRect t="5518" b="11369" r="0" l="0"/>
          <a:stretch/>
        </p:blipFill>
        <p:spPr>
          <a:xfrm>
            <a:off y="377475" x="457200"/>
            <a:ext cy="5472158" cx="8229599"/>
          </a:xfrm>
          <a:prstGeom prst="rect">
            <a:avLst/>
          </a:prstGeom>
        </p:spPr>
      </p:pic>
      <p:sp>
        <p:nvSpPr>
          <p:cNvPr id="295" name="Shape 295"/>
          <p:cNvSpPr/>
          <p:nvPr/>
        </p:nvSpPr>
        <p:spPr>
          <a:xfrm>
            <a:off y="450900" x="948375"/>
            <a:ext cy="5325299" cx="537599"/>
          </a:xfrm>
          <a:prstGeom prst="rect">
            <a:avLst/>
          </a:prstGeom>
          <a:noFill/>
          <a:ln w="7620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9" name="Shape 2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0" name="Shape 300"/>
          <p:cNvSpPr txBox="1"/>
          <p:nvPr>
            <p:ph idx="1" type="body"/>
          </p:nvPr>
        </p:nvSpPr>
        <p:spPr>
          <a:xfrm>
            <a:off y="5872025" x="457200"/>
            <a:ext cy="586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Non-Outlier Average</a:t>
            </a:r>
          </a:p>
        </p:txBody>
      </p:sp>
      <p:pic>
        <p:nvPicPr>
          <p:cNvPr id="301" name="Shape 301"/>
          <p:cNvPicPr preferRelativeResize="0"/>
          <p:nvPr/>
        </p:nvPicPr>
        <p:blipFill rotWithShape="1">
          <a:blip r:embed="rId3"/>
          <a:srcRect t="5518" b="11369" r="0" l="0"/>
          <a:stretch/>
        </p:blipFill>
        <p:spPr>
          <a:xfrm>
            <a:off y="377475" x="457200"/>
            <a:ext cy="5472158" cx="8229599"/>
          </a:xfrm>
          <a:prstGeom prst="rect">
            <a:avLst/>
          </a:prstGeom>
        </p:spPr>
      </p:pic>
      <p:sp>
        <p:nvSpPr>
          <p:cNvPr id="302" name="Shape 302"/>
          <p:cNvSpPr/>
          <p:nvPr/>
        </p:nvSpPr>
        <p:spPr>
          <a:xfrm>
            <a:off y="450900" x="1462150"/>
            <a:ext cy="5325299" cx="537599"/>
          </a:xfrm>
          <a:prstGeom prst="rect">
            <a:avLst/>
          </a:prstGeom>
          <a:noFill/>
          <a:ln w="7620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6" name="Shape 3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7" name="Shape 307"/>
          <p:cNvSpPr txBox="1"/>
          <p:nvPr>
            <p:ph idx="1" type="body"/>
          </p:nvPr>
        </p:nvSpPr>
        <p:spPr>
          <a:xfrm>
            <a:off y="5872025" x="457200"/>
            <a:ext cy="586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Outlier Average</a:t>
            </a:r>
          </a:p>
        </p:txBody>
      </p:sp>
      <p:pic>
        <p:nvPicPr>
          <p:cNvPr id="308" name="Shape 308"/>
          <p:cNvPicPr preferRelativeResize="0"/>
          <p:nvPr/>
        </p:nvPicPr>
        <p:blipFill rotWithShape="1">
          <a:blip r:embed="rId3"/>
          <a:srcRect t="5518" b="11369" r="0" l="0"/>
          <a:stretch/>
        </p:blipFill>
        <p:spPr>
          <a:xfrm>
            <a:off y="377475" x="457200"/>
            <a:ext cy="5472158" cx="8229599"/>
          </a:xfrm>
          <a:prstGeom prst="rect">
            <a:avLst/>
          </a:prstGeom>
        </p:spPr>
      </p:pic>
      <p:sp>
        <p:nvSpPr>
          <p:cNvPr id="309" name="Shape 309"/>
          <p:cNvSpPr/>
          <p:nvPr/>
        </p:nvSpPr>
        <p:spPr>
          <a:xfrm>
            <a:off y="450900" x="1952000"/>
            <a:ext cy="5325299" cx="537599"/>
          </a:xfrm>
          <a:prstGeom prst="rect">
            <a:avLst/>
          </a:prstGeom>
          <a:noFill/>
          <a:ln w="7620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3" name="Shape 3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4" name="Shape 314"/>
          <p:cNvSpPr txBox="1"/>
          <p:nvPr>
            <p:ph idx="1" type="body"/>
          </p:nvPr>
        </p:nvSpPr>
        <p:spPr>
          <a:xfrm>
            <a:off y="5872025" x="457200"/>
            <a:ext cy="586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Cluster Representatives and Outliers</a:t>
            </a:r>
          </a:p>
        </p:txBody>
      </p:sp>
      <p:pic>
        <p:nvPicPr>
          <p:cNvPr id="315" name="Shape 315"/>
          <p:cNvPicPr preferRelativeResize="0"/>
          <p:nvPr/>
        </p:nvPicPr>
        <p:blipFill rotWithShape="1">
          <a:blip r:embed="rId3"/>
          <a:srcRect t="5518" b="11369" r="0" l="0"/>
          <a:stretch/>
        </p:blipFill>
        <p:spPr>
          <a:xfrm>
            <a:off y="377475" x="457200"/>
            <a:ext cy="5472158" cx="8229599"/>
          </a:xfrm>
          <a:prstGeom prst="rect">
            <a:avLst/>
          </a:prstGeom>
        </p:spPr>
      </p:pic>
      <p:sp>
        <p:nvSpPr>
          <p:cNvPr id="316" name="Shape 316"/>
          <p:cNvSpPr/>
          <p:nvPr/>
        </p:nvSpPr>
        <p:spPr>
          <a:xfrm>
            <a:off y="450900" x="2473175"/>
            <a:ext cy="5325299" cx="6009600"/>
          </a:xfrm>
          <a:prstGeom prst="rect">
            <a:avLst/>
          </a:prstGeom>
          <a:noFill/>
          <a:ln w="7620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0" name="Shape 3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1" name="Shape 32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Advanced Features</a:t>
            </a:r>
          </a:p>
        </p:txBody>
      </p:sp>
      <p:sp>
        <p:nvSpPr>
          <p:cNvPr id="322" name="Shape 32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Live Streaming</a:t>
            </a:r>
          </a:p>
          <a:p>
            <a:pPr rtl="0" lvl="1" indent="-419100" marL="914400">
              <a:spcBef>
                <a:spcPts val="0"/>
              </a:spcBef>
              <a:buClr>
                <a:schemeClr val="dk1"/>
              </a:buClr>
              <a:buSzPct val="83333"/>
              <a:buFont typeface="Courier New"/>
              <a:buChar char="o"/>
            </a:pPr>
            <a:r>
              <a:rPr lang="en"/>
              <a:t>Run server from job to send performance traces in real time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Online Extrema Analysis</a:t>
            </a:r>
          </a:p>
          <a:p>
            <a:pPr rtl="0" lvl="1" indent="-419100" marL="914400">
              <a:spcBef>
                <a:spcPts val="0"/>
              </a:spcBef>
              <a:buClr>
                <a:schemeClr val="dk1"/>
              </a:buClr>
              <a:buSzPct val="83333"/>
              <a:buFont typeface="Courier New"/>
              <a:buChar char="o"/>
            </a:pPr>
            <a:r>
              <a:rPr lang="en"/>
              <a:t>Perform clustering during job; only save representatives and outliers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Multirun Analysis</a:t>
            </a:r>
          </a:p>
          <a:p>
            <a:pPr lvl="1" indent="-419100" marL="914400">
              <a:spcBef>
                <a:spcPts val="0"/>
              </a:spcBef>
              <a:buClr>
                <a:schemeClr val="dk1"/>
              </a:buClr>
              <a:buSzPct val="83333"/>
              <a:buFont typeface="Courier New"/>
              <a:buChar char="o"/>
            </a:pPr>
            <a:r>
              <a:rPr lang="en"/>
              <a:t>Side by side comparison of data from multiple runs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to Instrument Code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Build Charm++ with the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--enable-tracing </a:t>
            </a:r>
            <a:r>
              <a:rPr lang="en"/>
              <a:t>flag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Select a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-tracemode</a:t>
            </a:r>
            <a:r>
              <a:rPr lang="en"/>
              <a:t> when linking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That’s all!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Runtime system takes care of tracking events</a:t>
            </a:r>
          </a:p>
        </p:txBody>
      </p:sp>
    </p:spTree>
  </p:cSld>
  <p:clrMapOvr>
    <a:masterClrMapping/>
  </p:clrMapOvr>
  <p:transition spd="slow">
    <p:cut/>
  </p:transition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6" name="Shape 3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7" name="Shape 32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Future Directions</a:t>
            </a:r>
          </a:p>
        </p:txBody>
      </p:sp>
      <p:sp>
        <p:nvSpPr>
          <p:cNvPr id="328" name="Shape 32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PICS - expose application settings to RTS for on the fly tuning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End of run analysis - use remaining time after job completion to process performance logs</a:t>
            </a:r>
          </a:p>
          <a:p>
            <a:pPr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Simulation - Increased reliance on simulation for generating performance logs</a:t>
            </a:r>
          </a:p>
        </p:txBody>
      </p:sp>
    </p:spTree>
  </p:cSld>
  <p:clrMapOvr>
    <a:masterClrMapping/>
  </p:clrMapOvr>
  <p:transition spd="slow">
    <p:cut/>
  </p:transition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2" name="Shape 3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3" name="Shape 33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Conclusions</a:t>
            </a:r>
          </a:p>
        </p:txBody>
      </p:sp>
      <p:sp>
        <p:nvSpPr>
          <p:cNvPr id="334" name="Shape 33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Projections has been used to effectively solve performance woes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Constantly improving the tools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Scalable analysis is become increasingly important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Basics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Traces include variety of events: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Entry methods</a:t>
            </a:r>
          </a:p>
          <a:p>
            <a:pPr rtl="0" lvl="1" indent="-419100" marL="914400">
              <a:spcBef>
                <a:spcPts val="0"/>
              </a:spcBef>
              <a:buClr>
                <a:schemeClr val="dk1"/>
              </a:buClr>
              <a:buSzPct val="83333"/>
              <a:buFont typeface="Courier New"/>
              <a:buChar char="o"/>
            </a:pPr>
            <a:r>
              <a:rPr lang="en"/>
              <a:t>Methods that can be remotely invoked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Messages sent and received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System Events</a:t>
            </a:r>
          </a:p>
          <a:p>
            <a:pPr rtl="0" lvl="1" indent="-419100" marL="914400">
              <a:spcBef>
                <a:spcPts val="0"/>
              </a:spcBef>
              <a:buClr>
                <a:schemeClr val="dk1"/>
              </a:buClr>
              <a:buSzPct val="83333"/>
              <a:buFont typeface="Courier New"/>
              <a:buChar char="o"/>
            </a:pPr>
            <a:r>
              <a:rPr lang="en"/>
              <a:t>Idleness</a:t>
            </a:r>
          </a:p>
          <a:p>
            <a:pPr rtl="0" lvl="1" indent="-419100" marL="914400">
              <a:spcBef>
                <a:spcPts val="0"/>
              </a:spcBef>
              <a:buClr>
                <a:schemeClr val="dk1"/>
              </a:buClr>
              <a:buSzPct val="83333"/>
              <a:buFont typeface="Courier New"/>
              <a:buChar char="o"/>
            </a:pPr>
            <a:r>
              <a:rPr lang="en"/>
              <a:t>Message queue times</a:t>
            </a:r>
          </a:p>
          <a:p>
            <a:pPr rtl="0" lvl="1" indent="-419100" marL="914400">
              <a:spcBef>
                <a:spcPts val="0"/>
              </a:spcBef>
              <a:buClr>
                <a:schemeClr val="dk1"/>
              </a:buClr>
              <a:buSzPct val="83333"/>
              <a:buFont typeface="Courier New"/>
              <a:buChar char="o"/>
            </a:pPr>
            <a:r>
              <a:rPr lang="en"/>
              <a:t>Message pack times</a:t>
            </a:r>
          </a:p>
          <a:p>
            <a:pPr lvl="1" indent="-419100" marL="914400">
              <a:spcBef>
                <a:spcPts val="0"/>
              </a:spcBef>
              <a:buClr>
                <a:schemeClr val="dk1"/>
              </a:buClr>
              <a:buSzPct val="83333"/>
              <a:buFont typeface="Courier New"/>
              <a:buChar char="o"/>
            </a:pPr>
            <a:r>
              <a:rPr lang="en"/>
              <a:t>etc.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Basics - Continued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Traces logged in memory and incrementally written to disk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Runtime system instruments computation and communication</a:t>
            </a:r>
          </a:p>
          <a:p>
            <a:pPr rtl="0" lvl="0" indent="-4572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Generates useful data without excessive overhead (usually)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Custom Tracing - User Events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/>
              <a:t>Users can add custom events to traces by inserting calls into their application.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sz="2400" lang="en"/>
              <a:t>Register Event</a:t>
            </a:r>
            <a:r>
              <a:rPr sz="2400" lang="en"/>
              <a:t>: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>
                <a:latin typeface="Consolas"/>
                <a:ea typeface="Consolas"/>
                <a:cs typeface="Consolas"/>
                <a:sym typeface="Consolas"/>
              </a:rPr>
              <a:t>int traceRegisterUserEvent(char* EventDesc, int EventNum=-1)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sz="2400" lang="en"/>
              <a:t>Track a Point-Event</a:t>
            </a:r>
            <a:r>
              <a:rPr sz="2400" lang="en"/>
              <a:t>: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>
                <a:latin typeface="Consolas"/>
                <a:ea typeface="Consolas"/>
                <a:cs typeface="Consolas"/>
                <a:sym typeface="Consolas"/>
              </a:rPr>
              <a:t>void traceUserEvent(int EventNum)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sz="2400" lang="en"/>
              <a:t>Track a Bracketed-Event</a:t>
            </a:r>
            <a:r>
              <a:rPr sz="2400" lang="en"/>
              <a:t>: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>
                <a:latin typeface="Consolas"/>
                <a:ea typeface="Consolas"/>
                <a:cs typeface="Consolas"/>
                <a:sym typeface="Consolas"/>
              </a:rPr>
              <a:t>void traceUserBracketEvent(int EventNum, double StartTime, double EndTime)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Custom Tracing - Annotations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3000" lang="en"/>
              <a:t>Annotation supports allows users to easily customize the set of methods that are traced.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/>
              <a:t>Annotating entry method with </a:t>
            </a:r>
            <a:r>
              <a:rPr sz="3000" lang="en">
                <a:latin typeface="Consolas"/>
                <a:ea typeface="Consolas"/>
                <a:cs typeface="Consolas"/>
                <a:sym typeface="Consolas"/>
              </a:rPr>
              <a:t>notrace</a:t>
            </a:r>
            <a:r>
              <a:rPr sz="3000" lang="en"/>
              <a:t> avoids tracing and saves overhead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/>
              <a:t>Adding </a:t>
            </a:r>
            <a:r>
              <a:rPr sz="3000" lang="en">
                <a:latin typeface="Consolas"/>
                <a:ea typeface="Consolas"/>
                <a:cs typeface="Consolas"/>
                <a:sym typeface="Consolas"/>
              </a:rPr>
              <a:t>local</a:t>
            </a:r>
            <a:r>
              <a:rPr sz="3000" lang="en"/>
              <a:t> to non-entry methods (not traced by default) adds tracing automatically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