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1"/>
  </p:notesMasterIdLst>
  <p:sldIdLst>
    <p:sldId id="256" r:id="rId2"/>
    <p:sldId id="257" r:id="rId3"/>
    <p:sldId id="308" r:id="rId4"/>
    <p:sldId id="258" r:id="rId5"/>
    <p:sldId id="309" r:id="rId6"/>
    <p:sldId id="290" r:id="rId7"/>
    <p:sldId id="310" r:id="rId8"/>
    <p:sldId id="262" r:id="rId9"/>
    <p:sldId id="304" r:id="rId10"/>
    <p:sldId id="263" r:id="rId11"/>
    <p:sldId id="266" r:id="rId12"/>
    <p:sldId id="264" r:id="rId13"/>
    <p:sldId id="267" r:id="rId14"/>
    <p:sldId id="265" r:id="rId15"/>
    <p:sldId id="305" r:id="rId16"/>
    <p:sldId id="269" r:id="rId17"/>
    <p:sldId id="312" r:id="rId18"/>
    <p:sldId id="270" r:id="rId19"/>
    <p:sldId id="280" r:id="rId20"/>
    <p:sldId id="271" r:id="rId21"/>
    <p:sldId id="311" r:id="rId22"/>
    <p:sldId id="306" r:id="rId23"/>
    <p:sldId id="272" r:id="rId24"/>
    <p:sldId id="274" r:id="rId25"/>
    <p:sldId id="287" r:id="rId26"/>
    <p:sldId id="275" r:id="rId27"/>
    <p:sldId id="276" r:id="rId28"/>
    <p:sldId id="277" r:id="rId29"/>
    <p:sldId id="278" r:id="rId30"/>
    <p:sldId id="279" r:id="rId31"/>
    <p:sldId id="291" r:id="rId32"/>
    <p:sldId id="292" r:id="rId33"/>
    <p:sldId id="293" r:id="rId34"/>
    <p:sldId id="313" r:id="rId35"/>
    <p:sldId id="285" r:id="rId36"/>
    <p:sldId id="288" r:id="rId37"/>
    <p:sldId id="314" r:id="rId38"/>
    <p:sldId id="297" r:id="rId39"/>
    <p:sldId id="301" r:id="rId40"/>
    <p:sldId id="298" r:id="rId41"/>
    <p:sldId id="299" r:id="rId42"/>
    <p:sldId id="300" r:id="rId43"/>
    <p:sldId id="302" r:id="rId44"/>
    <p:sldId id="315" r:id="rId45"/>
    <p:sldId id="307" r:id="rId46"/>
    <p:sldId id="316" r:id="rId47"/>
    <p:sldId id="295" r:id="rId48"/>
    <p:sldId id="296" r:id="rId49"/>
    <p:sldId id="303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0" autoAdjust="0"/>
    <p:restoredTop sz="74000" autoAdjust="0"/>
  </p:normalViewPr>
  <p:slideViewPr>
    <p:cSldViewPr>
      <p:cViewPr varScale="1">
        <p:scale>
          <a:sx n="80" d="100"/>
          <a:sy n="80" d="100"/>
        </p:scale>
        <p:origin x="-18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16C1-0EB0-4E10-83B7-82420B3CB5F4}" type="datetimeFigureOut">
              <a:rPr lang="fr-FR" smtClean="0"/>
              <a:pPr/>
              <a:t>02/12/2008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787B2-7C4E-487E-B79F-35CC9A7D6F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Type</a:t>
            </a:r>
            <a:r>
              <a:rPr lang="fr-FR" baseline="0" dirty="0" smtClean="0"/>
              <a:t> Vecteur distance</a:t>
            </a:r>
          </a:p>
          <a:p>
            <a:r>
              <a:rPr lang="fr-FR" dirty="0" smtClean="0"/>
              <a:t>On ne connaît pas toutes les routes, obligé de réagir</a:t>
            </a:r>
            <a:r>
              <a:rPr lang="fr-FR" baseline="0" dirty="0" smtClean="0"/>
              <a:t> vite car il y’a toujours (souvent …) une phase de recherche avant l’</a:t>
            </a:r>
            <a:r>
              <a:rPr lang="fr-FR" baseline="0" dirty="0" err="1" smtClean="0"/>
              <a:t>echange</a:t>
            </a:r>
            <a:r>
              <a:rPr lang="fr-FR" baseline="0" dirty="0" smtClean="0"/>
              <a:t>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Vecteur distance</a:t>
            </a:r>
            <a:r>
              <a:rPr lang="fr-FR" baseline="0" dirty="0" smtClean="0"/>
              <a:t> =&gt; éviter les boucles</a:t>
            </a:r>
          </a:p>
          <a:p>
            <a:r>
              <a:rPr lang="fr-FR" baseline="0" dirty="0" smtClean="0"/>
              <a:t>Phase de connexion</a:t>
            </a:r>
          </a:p>
          <a:p>
            <a:r>
              <a:rPr lang="fr-FR" baseline="0" dirty="0" smtClean="0"/>
              <a:t>Pour trouver destination =&gt; recherche =&gt; D : répond. Ceux qui voient le chemin le garde car il va </a:t>
            </a:r>
            <a:r>
              <a:rPr lang="fr-FR" baseline="0" dirty="0" err="1" smtClean="0"/>
              <a:t>etre</a:t>
            </a:r>
            <a:r>
              <a:rPr lang="fr-FR" baseline="0" dirty="0" smtClean="0"/>
              <a:t> utilisé pour </a:t>
            </a:r>
            <a:r>
              <a:rPr lang="fr-FR" baseline="0" dirty="0" err="1" smtClean="0"/>
              <a:t>echange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87B2-7C4E-487E-B79F-35CC9A7D6F9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D05997-0FDB-4922-9364-B7A710D99EBF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CF20-CE09-494A-9A0C-EBA640C0E2BB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9A47-E9AD-475B-BC14-54B5792D085A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A6FC5F-FA32-426E-8928-6530533F20FE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9A1BBD-A91B-48B6-AA6B-B95B02E38F83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1F50-722B-4CEB-A3E3-6E81C7626E4F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525-6EF4-48D0-BFAE-3C1B937536E3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6F91BE-191A-4A90-822A-90D28FE9AC9A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80D4-57EE-44CA-871F-E87B4CF9493F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865448-33D0-45CB-9A45-A581CE986FE6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1E3F85-6198-466C-A038-28E84C5862A3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25A765-6415-4A7B-B27A-16929FE5E4C6}" type="datetime1">
              <a:rPr lang="fr-FR" smtClean="0"/>
              <a:pPr/>
              <a:t>02/12/2008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EA46DC-2598-4BE3-8923-948E0DE59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733428"/>
          </a:xfrm>
        </p:spPr>
        <p:txBody>
          <a:bodyPr>
            <a:normAutofit/>
          </a:bodyPr>
          <a:lstStyle/>
          <a:p>
            <a:r>
              <a:rPr lang="fr-FR" dirty="0" smtClean="0"/>
              <a:t>Réseaux Véhiculaires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6014" y="5629300"/>
            <a:ext cx="6172200" cy="1371600"/>
          </a:xfrm>
        </p:spPr>
        <p:txBody>
          <a:bodyPr>
            <a:normAutofit/>
          </a:bodyPr>
          <a:lstStyle/>
          <a:p>
            <a:r>
              <a:rPr lang="fr-FR" dirty="0" smtClean="0"/>
              <a:t>Florent Gineste</a:t>
            </a:r>
          </a:p>
          <a:p>
            <a:r>
              <a:rPr lang="fr-FR" dirty="0" smtClean="0"/>
              <a:t>Cédric Sturbaut</a:t>
            </a:r>
          </a:p>
          <a:p>
            <a:r>
              <a:rPr lang="fr-FR" dirty="0" smtClean="0"/>
              <a:t>RICM 3 – Option Réseau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4" name="Image 3" descr="C:\Documents and Settings\Bobby\Bureau\boulot\CS\phpbb2_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9200" y="6051060"/>
            <a:ext cx="1497642" cy="5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Architecture – V2V </a:t>
            </a:r>
            <a:r>
              <a:rPr lang="fr-FR" sz="2000" dirty="0" smtClean="0">
                <a:solidFill>
                  <a:schemeClr val="accent1"/>
                </a:solidFill>
              </a:rPr>
              <a:t>coopératif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026" name="Picture 2" descr="C:\boulot\RICM3\EAR\vilac-voiture-ouioui-5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43182"/>
            <a:ext cx="1292230" cy="107575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000100" y="2130974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Véhicule A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70550" y="171448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Véhicule B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Picture 2" descr="C:\boulot\RICM3\EAR\vilac-voiture-ouioui-5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5008" y="2428868"/>
            <a:ext cx="1292230" cy="1075754"/>
          </a:xfrm>
          <a:prstGeom prst="rect">
            <a:avLst/>
          </a:prstGeom>
          <a:noFill/>
        </p:spPr>
      </p:pic>
      <p:pic>
        <p:nvPicPr>
          <p:cNvPr id="1027" name="Picture 3" descr="C:\boulot\RICM3\EAR\puce-electron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990" y="2500306"/>
            <a:ext cx="820864" cy="79692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500562" y="40005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Véhicule C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0" name="Picture 2" descr="C:\boulot\RICM3\EAR\vilac-voiture-ouioui-5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572008"/>
            <a:ext cx="1292230" cy="1075754"/>
          </a:xfrm>
          <a:prstGeom prst="rect">
            <a:avLst/>
          </a:prstGeom>
          <a:noFill/>
        </p:spPr>
      </p:pic>
      <p:pic>
        <p:nvPicPr>
          <p:cNvPr id="11" name="Picture 3" descr="C:\boulot\RICM3\EAR\puce-electron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703780"/>
            <a:ext cx="820864" cy="796922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990114" y="207167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Système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57818" y="427411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Système</a:t>
            </a:r>
            <a:endParaRPr lang="fr-FR" i="1" dirty="0">
              <a:solidFill>
                <a:schemeClr val="tx2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214546" y="3714752"/>
            <a:ext cx="3357586" cy="243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6200000" flipH="1">
            <a:off x="2178827" y="3994433"/>
            <a:ext cx="1857388" cy="1785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704362" y="2714620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072066" y="485617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071538" y="377404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Emetteur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04230" y="348829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Receveur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071934" y="571501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Receveur</a:t>
            </a:r>
            <a:endParaRPr lang="fr-FR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Architecture – V2V </a:t>
            </a:r>
            <a:r>
              <a:rPr lang="fr-FR" sz="2000" dirty="0" smtClean="0">
                <a:solidFill>
                  <a:schemeClr val="accent1"/>
                </a:solidFill>
              </a:rPr>
              <a:t>coopératif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chemeClr val="tx2"/>
                </a:solidFill>
              </a:rPr>
              <a:t>Fonctionnement</a:t>
            </a:r>
          </a:p>
          <a:p>
            <a:pPr lvl="1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1/ Le véhicule A récupère les données</a:t>
            </a:r>
          </a:p>
          <a:p>
            <a:pPr lvl="1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2/ Encapsule les infos dans un message</a:t>
            </a:r>
          </a:p>
          <a:p>
            <a:pPr lvl="1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3/ Envoie le message en broadcast</a:t>
            </a:r>
          </a:p>
          <a:p>
            <a:pPr lvl="1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4/ Le véhicule B le récupère et le décode</a:t>
            </a:r>
          </a:p>
          <a:p>
            <a:pPr lvl="1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5/ Les données sont envoyées au système</a:t>
            </a:r>
          </a:p>
          <a:p>
            <a:pPr lvl="1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6/ Le système réagit selon la situation</a:t>
            </a:r>
          </a:p>
          <a:p>
            <a:pPr>
              <a:buNone/>
            </a:pPr>
            <a:r>
              <a:rPr lang="fr-FR" dirty="0" smtClean="0">
                <a:solidFill>
                  <a:schemeClr val="tx2"/>
                </a:solidFill>
              </a:rPr>
              <a:t>Application</a:t>
            </a:r>
          </a:p>
          <a:p>
            <a:pPr>
              <a:buNone/>
            </a:pPr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sz="1800" dirty="0" smtClean="0">
                <a:solidFill>
                  <a:schemeClr val="tx2"/>
                </a:solidFill>
              </a:rPr>
              <a:t>Assistance entre véhicule, prévention des collisions, freinage d’urgence,  Signalisation des accidents (autoroute, ferroviaire), aide à la réduction des embouteillages.</a:t>
            </a:r>
          </a:p>
          <a:p>
            <a:pPr>
              <a:buNone/>
            </a:pPr>
            <a:r>
              <a:rPr lang="fr-FR" dirty="0" smtClean="0">
                <a:solidFill>
                  <a:schemeClr val="tx2"/>
                </a:solidFill>
              </a:rPr>
              <a:t>Intervalle de communication</a:t>
            </a:r>
          </a:p>
          <a:p>
            <a:pPr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	300m à 1km.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Architecture – V2V </a:t>
            </a:r>
            <a:r>
              <a:rPr lang="fr-FR" sz="2000" dirty="0" smtClean="0">
                <a:solidFill>
                  <a:schemeClr val="accent1"/>
                </a:solidFill>
              </a:rPr>
              <a:t>échange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4" name="Picture 2" descr="C:\boulot\RICM3\EAR\vilac-voiture-ouioui-5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48" y="3567692"/>
            <a:ext cx="1292230" cy="107575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214414" y="2773916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Véhicule A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56302" y="284535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Véhicule B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Picture 2" descr="C:\boulot\RICM3\EAR\vilac-voiture-ouioui-5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538" y="3567692"/>
            <a:ext cx="1292230" cy="1075754"/>
          </a:xfrm>
          <a:prstGeom prst="rect">
            <a:avLst/>
          </a:prstGeom>
          <a:noFill/>
        </p:spPr>
      </p:pic>
      <p:pic>
        <p:nvPicPr>
          <p:cNvPr id="8" name="Picture 3" descr="C:\boulot\RICM3\EAR\puce-electron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639130"/>
            <a:ext cx="820864" cy="79692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286644" y="321050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Système</a:t>
            </a:r>
            <a:endParaRPr lang="fr-FR" i="1" dirty="0">
              <a:solidFill>
                <a:schemeClr val="tx2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214678" y="4786322"/>
            <a:ext cx="242889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boulot\RICM3\EAR\puce-electron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70" y="3643314"/>
            <a:ext cx="820864" cy="796922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560694" y="321468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Système</a:t>
            </a:r>
            <a:endParaRPr lang="fr-FR" i="1" dirty="0">
              <a:solidFill>
                <a:schemeClr val="tx2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rot="10800000">
            <a:off x="1643042" y="378619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0800000">
            <a:off x="6929454" y="378619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000232" y="463130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Initiateur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749949" y="463130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Communicant</a:t>
            </a:r>
            <a:endParaRPr lang="fr-FR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Architecture – V2V </a:t>
            </a:r>
            <a:r>
              <a:rPr lang="fr-FR" sz="2000" dirty="0" smtClean="0">
                <a:solidFill>
                  <a:schemeClr val="accent1"/>
                </a:solidFill>
              </a:rPr>
              <a:t>échange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chemeClr val="tx2"/>
                </a:solidFill>
              </a:rPr>
              <a:t>Principe</a:t>
            </a:r>
          </a:p>
          <a:p>
            <a:pPr>
              <a:buNone/>
            </a:pP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800" dirty="0" smtClean="0">
                <a:solidFill>
                  <a:schemeClr val="tx2"/>
                </a:solidFill>
              </a:rPr>
              <a:t>Permet un échange de communication entre de 2 véhicules.</a:t>
            </a:r>
          </a:p>
          <a:p>
            <a:pPr lvl="1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 =&gt; Communication duplex ou bidirectionnel</a:t>
            </a:r>
          </a:p>
          <a:p>
            <a:pPr lvl="1">
              <a:buNone/>
            </a:pPr>
            <a:endParaRPr lang="fr-FR" sz="1800" dirty="0" smtClean="0"/>
          </a:p>
          <a:p>
            <a:r>
              <a:rPr lang="fr-FR" sz="1800" dirty="0" smtClean="0">
                <a:solidFill>
                  <a:schemeClr val="tx2"/>
                </a:solidFill>
              </a:rPr>
              <a:t>4 phases sont nécessaires:</a:t>
            </a:r>
          </a:p>
          <a:p>
            <a:pPr lvl="1"/>
            <a:r>
              <a:rPr lang="fr-FR" sz="1500" dirty="0" smtClean="0">
                <a:solidFill>
                  <a:schemeClr val="tx2"/>
                </a:solidFill>
              </a:rPr>
              <a:t>Phase 1: Découverte</a:t>
            </a:r>
          </a:p>
          <a:p>
            <a:pPr lvl="1"/>
            <a:r>
              <a:rPr lang="fr-FR" sz="1500" dirty="0" smtClean="0">
                <a:solidFill>
                  <a:schemeClr val="tx2"/>
                </a:solidFill>
              </a:rPr>
              <a:t>Phase 2: Connexion</a:t>
            </a:r>
          </a:p>
          <a:p>
            <a:pPr lvl="1"/>
            <a:r>
              <a:rPr lang="fr-FR" sz="1500" dirty="0" smtClean="0">
                <a:solidFill>
                  <a:schemeClr val="tx2"/>
                </a:solidFill>
              </a:rPr>
              <a:t>Phase 3: Maintenance</a:t>
            </a:r>
          </a:p>
          <a:p>
            <a:pPr lvl="1"/>
            <a:r>
              <a:rPr lang="fr-FR" sz="1500" dirty="0" smtClean="0">
                <a:solidFill>
                  <a:schemeClr val="tx2"/>
                </a:solidFill>
              </a:rPr>
              <a:t>Phase 4: Fermeture</a:t>
            </a:r>
          </a:p>
          <a:p>
            <a:pPr lvl="1">
              <a:buNone/>
            </a:pPr>
            <a:r>
              <a:rPr lang="fr-FR" sz="1500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fr-FR" dirty="0" smtClean="0">
                <a:solidFill>
                  <a:schemeClr val="tx2"/>
                </a:solidFill>
              </a:rPr>
              <a:t>Intervalle de communication</a:t>
            </a:r>
          </a:p>
          <a:p>
            <a:pPr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	0 à 5km.</a:t>
            </a:r>
          </a:p>
          <a:p>
            <a:pPr lvl="1">
              <a:buNone/>
            </a:pPr>
            <a:endParaRPr lang="fr-FR" sz="1500" dirty="0" smtClean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Architecture – V2V </a:t>
            </a:r>
            <a:r>
              <a:rPr lang="fr-FR" sz="2000" dirty="0" smtClean="0">
                <a:solidFill>
                  <a:schemeClr val="accent1"/>
                </a:solidFill>
              </a:rPr>
              <a:t>réseau ad-hoc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4" name="Picture 2" descr="C:\boulot\RICM3\EAR\vilac-voiture-ouioui-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514" y="3842340"/>
            <a:ext cx="1292230" cy="107575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000232" y="3000372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Véhicule A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72132" y="300037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Véhicule B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Picture 2" descr="C:\boulot\RICM3\EAR\vilac-voiture-ouioui-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9407" y="3853444"/>
            <a:ext cx="1292230" cy="1075754"/>
          </a:xfrm>
          <a:prstGeom prst="rect">
            <a:avLst/>
          </a:prstGeom>
          <a:noFill/>
        </p:spPr>
      </p:pic>
      <p:pic>
        <p:nvPicPr>
          <p:cNvPr id="8" name="Picture 3" descr="C:\boulot\RICM3\EAR\puce-electroniq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2343" y="5418160"/>
            <a:ext cx="820864" cy="79692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812297" y="498849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Système</a:t>
            </a:r>
            <a:endParaRPr lang="fr-FR" i="1" dirty="0">
              <a:solidFill>
                <a:schemeClr val="tx2"/>
              </a:solidFill>
            </a:endParaRPr>
          </a:p>
        </p:txBody>
      </p:sp>
      <p:pic>
        <p:nvPicPr>
          <p:cNvPr id="11" name="Picture 3" descr="C:\boulot\RICM3\EAR\puce-electroniq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5074" y="5418160"/>
            <a:ext cx="820864" cy="796922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132198" y="498953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Système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00298" y="490595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Emetteur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57818" y="491705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Receveur</a:t>
            </a:r>
            <a:endParaRPr lang="fr-FR" i="1" dirty="0">
              <a:solidFill>
                <a:schemeClr val="tx2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85720" y="2857496"/>
            <a:ext cx="57150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41" idx="0"/>
          </p:cNvCxnSpPr>
          <p:nvPr/>
        </p:nvCxnSpPr>
        <p:spPr>
          <a:xfrm>
            <a:off x="714348" y="3643314"/>
            <a:ext cx="41753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786182" y="5132408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 flipH="1" flipV="1">
            <a:off x="6643701" y="4500571"/>
            <a:ext cx="42863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 flipH="1" flipV="1">
            <a:off x="8567766" y="2862258"/>
            <a:ext cx="357190" cy="347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56612" y="320254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Receveur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808898" y="321468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Emetteur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71472" y="392906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tx2"/>
                </a:solidFill>
              </a:rPr>
              <a:t>Message</a:t>
            </a:r>
          </a:p>
          <a:p>
            <a:pPr algn="ctr"/>
            <a:r>
              <a:rPr lang="fr-FR" i="1" dirty="0" smtClean="0">
                <a:solidFill>
                  <a:schemeClr val="tx2"/>
                </a:solidFill>
              </a:rPr>
              <a:t>Manager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215206" y="385762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tx2"/>
                </a:solidFill>
              </a:rPr>
              <a:t>Message</a:t>
            </a:r>
          </a:p>
          <a:p>
            <a:pPr algn="ctr"/>
            <a:r>
              <a:rPr lang="fr-FR" i="1" dirty="0" smtClean="0">
                <a:solidFill>
                  <a:schemeClr val="tx2"/>
                </a:solidFill>
              </a:rPr>
              <a:t>Manager</a:t>
            </a:r>
            <a:endParaRPr lang="fr-FR" i="1" dirty="0">
              <a:solidFill>
                <a:schemeClr val="tx2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1000100" y="4572008"/>
            <a:ext cx="41753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1714480" y="4357694"/>
            <a:ext cx="785818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5400000" flipH="1" flipV="1">
            <a:off x="7848623" y="3581401"/>
            <a:ext cx="295278" cy="276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rot="5400000">
            <a:off x="7336650" y="4541052"/>
            <a:ext cx="481016" cy="43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Architecture – V2V </a:t>
            </a:r>
            <a:r>
              <a:rPr lang="fr-FR" sz="2000" dirty="0" smtClean="0">
                <a:solidFill>
                  <a:schemeClr val="accent1"/>
                </a:solidFill>
              </a:rPr>
              <a:t>transport (</a:t>
            </a:r>
            <a:r>
              <a:rPr lang="fr-FR" sz="2000" dirty="0" err="1" smtClean="0">
                <a:solidFill>
                  <a:schemeClr val="accent1"/>
                </a:solidFill>
              </a:rPr>
              <a:t>Forwarding</a:t>
            </a:r>
            <a:r>
              <a:rPr lang="fr-FR" sz="2000" dirty="0" smtClean="0">
                <a:solidFill>
                  <a:schemeClr val="accent1"/>
                </a:solidFill>
              </a:rPr>
              <a:t>)</a:t>
            </a:r>
            <a:br>
              <a:rPr lang="fr-FR" sz="2000" dirty="0" smtClean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027" name="Picture 3" descr="C:\boulot\RICM3\EAR\forw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201" y="1204934"/>
            <a:ext cx="3857625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Architecture – V2V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Architecture – V2V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Réels avantages, particulièrement du coté de la sécurité</a:t>
            </a:r>
          </a:p>
          <a:p>
            <a:pPr>
              <a:buNone/>
            </a:pP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Comment </a:t>
            </a:r>
            <a:r>
              <a:rPr lang="fr-FR" dirty="0" smtClean="0">
                <a:solidFill>
                  <a:schemeClr val="tx2"/>
                </a:solidFill>
              </a:rPr>
              <a:t>sont construits </a:t>
            </a:r>
            <a:r>
              <a:rPr lang="fr-FR" dirty="0" smtClean="0">
                <a:solidFill>
                  <a:schemeClr val="tx2"/>
                </a:solidFill>
              </a:rPr>
              <a:t>ces réseaux? Selon </a:t>
            </a:r>
            <a:r>
              <a:rPr lang="fr-FR" dirty="0" smtClean="0">
                <a:solidFill>
                  <a:schemeClr val="tx2"/>
                </a:solidFill>
              </a:rPr>
              <a:t>quelles normes?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Quel protocole est utilisé? Comment fonctionne le routage? Y a-t-il d’autres solutions?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fr-FR" dirty="0" smtClean="0">
                <a:solidFill>
                  <a:schemeClr val="tx2"/>
                </a:solidFill>
              </a:rPr>
              <a:t>Applications inter-véhiculaires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Sommaire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Introduction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Architecture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I2V,V2I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V2V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Applications inter-véhiculaires</a:t>
            </a:r>
          </a:p>
          <a:p>
            <a:pPr lvl="1"/>
            <a:r>
              <a:rPr lang="fr-FR" dirty="0" err="1" smtClean="0">
                <a:solidFill>
                  <a:schemeClr val="accent1"/>
                </a:solidFill>
              </a:rPr>
              <a:t>WiFi</a:t>
            </a:r>
            <a:r>
              <a:rPr lang="fr-FR" dirty="0" smtClean="0">
                <a:solidFill>
                  <a:schemeClr val="accent1"/>
                </a:solidFill>
              </a:rPr>
              <a:t> - Normes 802.11 p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Protocoles avec routage (proactif, réactif, hybride)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Alternative au routage (HOP)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Tests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Exemples d'applications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Conclusion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Applications inter-véhiculaires - </a:t>
            </a:r>
            <a:r>
              <a:rPr lang="fr-FR" dirty="0" err="1" smtClean="0">
                <a:solidFill>
                  <a:schemeClr val="accent1"/>
                </a:solidFill>
              </a:rPr>
              <a:t>WiFi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Rappel - Intérêt du Wifi:</a:t>
            </a:r>
          </a:p>
          <a:p>
            <a:pPr>
              <a:buNone/>
            </a:pP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Faible coût, largement répandu (fréquence publique)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Portée jusqu’à 500m avec antennes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Echange de données y compris en croisement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Nouvelles normes à l’´etude (e.g., 802.11p)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Développements indépendants du protocole</a:t>
            </a:r>
          </a:p>
          <a:p>
            <a:pPr lvl="1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Applications inter-véhiculaires - </a:t>
            </a:r>
            <a:r>
              <a:rPr lang="fr-FR" dirty="0" err="1" smtClean="0">
                <a:solidFill>
                  <a:schemeClr val="accent1"/>
                </a:solidFill>
              </a:rPr>
              <a:t>WiFi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Rappel - Problème du Wifi: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Globalement</a:t>
            </a:r>
          </a:p>
          <a:p>
            <a:pPr lvl="2"/>
            <a:r>
              <a:rPr lang="fr-FR" dirty="0" smtClean="0">
                <a:solidFill>
                  <a:schemeClr val="tx2"/>
                </a:solidFill>
              </a:rPr>
              <a:t>Débit faible</a:t>
            </a:r>
          </a:p>
          <a:p>
            <a:pPr lvl="2"/>
            <a:r>
              <a:rPr lang="fr-FR" dirty="0" smtClean="0">
                <a:solidFill>
                  <a:schemeClr val="tx2"/>
                </a:solidFill>
              </a:rPr>
              <a:t>Plus d’erreurs de transmissions</a:t>
            </a:r>
          </a:p>
          <a:p>
            <a:pPr lvl="2"/>
            <a:r>
              <a:rPr lang="fr-FR" dirty="0" smtClean="0">
                <a:solidFill>
                  <a:schemeClr val="tx2"/>
                </a:solidFill>
              </a:rPr>
              <a:t>Puissance du signal</a:t>
            </a:r>
          </a:p>
          <a:p>
            <a:pPr lvl="2"/>
            <a:r>
              <a:rPr lang="fr-FR" dirty="0" smtClean="0">
                <a:solidFill>
                  <a:schemeClr val="tx2"/>
                </a:solidFill>
              </a:rPr>
              <a:t>Energie, autonomie</a:t>
            </a:r>
          </a:p>
          <a:p>
            <a:pPr lvl="2"/>
            <a:r>
              <a:rPr lang="fr-FR" dirty="0" smtClean="0">
                <a:solidFill>
                  <a:schemeClr val="tx2"/>
                </a:solidFill>
              </a:rPr>
              <a:t>Sécurité, espionnage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Lié aux système véhiculaire</a:t>
            </a:r>
          </a:p>
          <a:p>
            <a:pPr lvl="2"/>
            <a:r>
              <a:rPr lang="fr-FR" dirty="0" smtClean="0">
                <a:solidFill>
                  <a:schemeClr val="tx2"/>
                </a:solidFill>
              </a:rPr>
              <a:t>Interférences (allocation de fréquence publique)</a:t>
            </a:r>
          </a:p>
          <a:p>
            <a:pPr lvl="2"/>
            <a:r>
              <a:rPr lang="fr-FR" dirty="0" smtClean="0">
                <a:solidFill>
                  <a:schemeClr val="tx2"/>
                </a:solidFill>
              </a:rPr>
              <a:t>Latence due </a:t>
            </a:r>
            <a:r>
              <a:rPr lang="fr-FR" dirty="0" smtClean="0">
                <a:solidFill>
                  <a:schemeClr val="tx2"/>
                </a:solidFill>
              </a:rPr>
              <a:t>aux phases </a:t>
            </a:r>
            <a:r>
              <a:rPr lang="fr-FR" dirty="0" smtClean="0">
                <a:solidFill>
                  <a:schemeClr val="tx2"/>
                </a:solidFill>
              </a:rPr>
              <a:t>d’authentification</a:t>
            </a:r>
          </a:p>
          <a:p>
            <a:pPr lvl="2"/>
            <a:r>
              <a:rPr lang="fr-FR" dirty="0" smtClean="0">
                <a:solidFill>
                  <a:schemeClr val="tx2"/>
                </a:solidFill>
              </a:rPr>
              <a:t>Pour la plupart lié à des topologies </a:t>
            </a:r>
            <a:r>
              <a:rPr lang="fr-FR" dirty="0" smtClean="0">
                <a:solidFill>
                  <a:schemeClr val="tx2"/>
                </a:solidFill>
              </a:rPr>
              <a:t>statiques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Sommaire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Introduction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Architecture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I2V,V2I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V2V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Applications inter-véhiculaires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WiFi</a:t>
            </a:r>
            <a:r>
              <a:rPr lang="fr-FR" dirty="0" smtClean="0">
                <a:solidFill>
                  <a:schemeClr val="tx2"/>
                </a:solidFill>
              </a:rPr>
              <a:t> - Normes 802.11 p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Protocoles avec routage (proactif, réactif, hybride)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Alternative au routage (HOP)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Tests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Exemples d'applications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Conclusion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Applications inter-véhiculaires – </a:t>
            </a:r>
            <a:r>
              <a:rPr lang="fr-FR" dirty="0" err="1" smtClean="0">
                <a:solidFill>
                  <a:schemeClr val="accent1"/>
                </a:solidFill>
              </a:rPr>
              <a:t>WiFi</a:t>
            </a:r>
            <a:r>
              <a:rPr lang="fr-FR" sz="3200" dirty="0" smtClean="0">
                <a:solidFill>
                  <a:schemeClr val="accent1"/>
                </a:solidFill>
              </a:rPr>
              <a:t/>
            </a:r>
            <a:br>
              <a:rPr lang="fr-FR" sz="3200" dirty="0" smtClean="0">
                <a:solidFill>
                  <a:schemeClr val="accent1"/>
                </a:solidFill>
              </a:rPr>
            </a:br>
            <a:r>
              <a:rPr lang="fr-FR" sz="2200" dirty="0" smtClean="0">
                <a:solidFill>
                  <a:schemeClr val="accent1"/>
                </a:solidFill>
              </a:rPr>
              <a:t>Normes 802.11p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 Caractéristiques 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Wireless access in the vehicular environment (WAVE)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Bande : 5.9 GHz (5.85-5.925 GHz)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Données échangées entre</a:t>
            </a:r>
          </a:p>
          <a:p>
            <a:pPr lvl="2"/>
            <a:r>
              <a:rPr lang="en-US" dirty="0" err="1" smtClean="0">
                <a:solidFill>
                  <a:schemeClr val="tx2"/>
                </a:solidFill>
              </a:rPr>
              <a:t>Véhicules</a:t>
            </a:r>
            <a:r>
              <a:rPr lang="en-US" dirty="0" smtClean="0">
                <a:solidFill>
                  <a:schemeClr val="tx2"/>
                </a:solidFill>
              </a:rPr>
              <a:t> à </a:t>
            </a:r>
            <a:r>
              <a:rPr lang="en-US" dirty="0" err="1" smtClean="0">
                <a:solidFill>
                  <a:schemeClr val="tx2"/>
                </a:solidFill>
              </a:rPr>
              <a:t>grande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vitesse</a:t>
            </a:r>
            <a:endParaRPr lang="en-US" dirty="0" smtClean="0">
              <a:solidFill>
                <a:schemeClr val="tx2"/>
              </a:solidFill>
            </a:endParaRP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Automobile (en </a:t>
            </a:r>
            <a:r>
              <a:rPr lang="en-US" dirty="0" err="1" smtClean="0">
                <a:solidFill>
                  <a:schemeClr val="tx2"/>
                </a:solidFill>
              </a:rPr>
              <a:t>général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L’ infrastructure </a:t>
            </a:r>
            <a:r>
              <a:rPr lang="fr-FR" dirty="0" smtClean="0">
                <a:solidFill>
                  <a:schemeClr val="tx2"/>
                </a:solidFill>
              </a:rPr>
              <a:t>routière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Sommaire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Introduction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Architecture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I2V,V2I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V2V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Applications inter-véhiculaires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WiFi</a:t>
            </a:r>
            <a:r>
              <a:rPr lang="fr-FR" dirty="0" smtClean="0">
                <a:solidFill>
                  <a:schemeClr val="tx2"/>
                </a:solidFill>
              </a:rPr>
              <a:t> - Normes 802.11 p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Protocoles avec routage (proactif, réactif, hybride)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Alternative au routage (HOP)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Tests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Exemples d'applications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Conclusion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3050" indent="-273050">
              <a:lnSpc>
                <a:spcPct val="95000"/>
              </a:lnSpc>
              <a:spcAft>
                <a:spcPts val="1425"/>
              </a:spcAft>
              <a:buClr>
                <a:srgbClr val="FE8637"/>
              </a:buClr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dirty="0" smtClean="0">
                <a:solidFill>
                  <a:srgbClr val="575F6D"/>
                </a:solidFill>
                <a:latin typeface="Century Schoolbook" charset="0"/>
                <a:ea typeface="MS Gothic" charset="0"/>
                <a:cs typeface="MS Gothic" charset="0"/>
              </a:rPr>
              <a:t>2 types de protocoles filaires :</a:t>
            </a:r>
          </a:p>
          <a:p>
            <a:pPr marL="863600" lvl="1" indent="-323850">
              <a:lnSpc>
                <a:spcPct val="95000"/>
              </a:lnSpc>
              <a:spcAft>
                <a:spcPts val="1138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2400" dirty="0" smtClean="0">
                <a:solidFill>
                  <a:srgbClr val="575F6D"/>
                </a:solidFill>
                <a:latin typeface="Century Schoolbook" charset="0"/>
                <a:ea typeface="MS Gothic" charset="0"/>
                <a:cs typeface="MS Gothic" charset="0"/>
              </a:rPr>
              <a:t>Etat des liens (OSPF)</a:t>
            </a:r>
          </a:p>
          <a:p>
            <a:pPr marL="1295400" lvl="2" indent="-287338">
              <a:lnSpc>
                <a:spcPct val="95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2400" dirty="0" smtClean="0">
                <a:solidFill>
                  <a:srgbClr val="575F6D"/>
                </a:solidFill>
                <a:latin typeface="Century Schoolbook" charset="0"/>
                <a:ea typeface="MS Gothic" charset="0"/>
                <a:cs typeface="MS Gothic" charset="0"/>
              </a:rPr>
              <a:t>Chaque nœud connait le graphe</a:t>
            </a:r>
          </a:p>
          <a:p>
            <a:pPr marL="1295400" lvl="2" indent="-287338">
              <a:lnSpc>
                <a:spcPct val="95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2400" dirty="0" smtClean="0">
                <a:solidFill>
                  <a:srgbClr val="575F6D"/>
                </a:solidFill>
                <a:latin typeface="Century Schoolbook" charset="0"/>
                <a:ea typeface="MS Gothic" charset="0"/>
                <a:cs typeface="MS Gothic" charset="0"/>
              </a:rPr>
              <a:t>Calcul de plusieurs routes</a:t>
            </a:r>
          </a:p>
          <a:p>
            <a:pPr marL="1295400" lvl="2" indent="-287338">
              <a:lnSpc>
                <a:spcPct val="95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2400" dirty="0" smtClean="0">
                <a:solidFill>
                  <a:srgbClr val="575F6D"/>
                </a:solidFill>
                <a:latin typeface="Century Schoolbook" charset="0"/>
                <a:ea typeface="MS Gothic" charset="0"/>
                <a:cs typeface="MS Gothic" charset="0"/>
              </a:rPr>
              <a:t>Pas de boucle</a:t>
            </a:r>
          </a:p>
          <a:p>
            <a:pPr marL="863600" lvl="1" indent="-323850">
              <a:lnSpc>
                <a:spcPct val="95000"/>
              </a:lnSpc>
              <a:spcAft>
                <a:spcPts val="1138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2400" dirty="0" smtClean="0">
                <a:solidFill>
                  <a:srgbClr val="575F6D"/>
                </a:solidFill>
                <a:latin typeface="Century Schoolbook" charset="0"/>
                <a:ea typeface="MS Gothic" charset="0"/>
                <a:cs typeface="MS Gothic" charset="0"/>
              </a:rPr>
              <a:t>Vecteur distance (RIP)</a:t>
            </a:r>
          </a:p>
          <a:p>
            <a:pPr marL="1295400" lvl="2" indent="-287338">
              <a:lnSpc>
                <a:spcPct val="95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2400" dirty="0" smtClean="0">
                <a:solidFill>
                  <a:srgbClr val="575F6D"/>
                </a:solidFill>
                <a:latin typeface="Century Schoolbook" charset="0"/>
                <a:ea typeface="MS Gothic" charset="0"/>
                <a:cs typeface="MS Gothic" charset="0"/>
              </a:rPr>
              <a:t>Plus simple à mettre en place</a:t>
            </a:r>
          </a:p>
          <a:p>
            <a:pPr marL="1295400" lvl="2" indent="-287338">
              <a:lnSpc>
                <a:spcPct val="95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2400" dirty="0" smtClean="0">
                <a:solidFill>
                  <a:srgbClr val="575F6D"/>
                </a:solidFill>
                <a:latin typeface="Century Schoolbook" charset="0"/>
                <a:ea typeface="MS Gothic" charset="0"/>
                <a:cs typeface="MS Gothic" charset="0"/>
              </a:rPr>
              <a:t>Beaucoup moins puissant</a:t>
            </a:r>
          </a:p>
          <a:p>
            <a:pPr marL="863600" lvl="1" indent="-323850">
              <a:lnSpc>
                <a:spcPct val="95000"/>
              </a:lnSpc>
              <a:spcAft>
                <a:spcPts val="1138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fr-FR" sz="2400" dirty="0" smtClean="0">
              <a:solidFill>
                <a:srgbClr val="575F6D"/>
              </a:solidFill>
              <a:latin typeface="Century Schoolbook" charset="0"/>
              <a:ea typeface="MS Gothic" charset="0"/>
              <a:cs typeface="MS Gothic" charset="0"/>
            </a:endParaRPr>
          </a:p>
          <a:p>
            <a:pPr marL="273050" indent="-273050">
              <a:lnSpc>
                <a:spcPct val="95000"/>
              </a:lnSpc>
              <a:spcAft>
                <a:spcPts val="1425"/>
              </a:spcAft>
              <a:buClr>
                <a:srgbClr val="FE8637"/>
              </a:buClr>
              <a:buFont typeface="Wingdings" charset="0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dirty="0" smtClean="0">
                <a:solidFill>
                  <a:srgbClr val="575F6D"/>
                </a:solidFill>
                <a:latin typeface="Century Schoolbook" charset="0"/>
                <a:ea typeface="MS Gothic" charset="0"/>
                <a:cs typeface="MS Gothic" charset="0"/>
              </a:rPr>
              <a:t>Non adapté au sans fil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Applications inter-véhiculaires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Protocole avec routage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MANET, acronyme de Mobile Ad-Hoc Networks, est le nom d'un groupe de travail de l'IETF, créé en 1998/99, chargé de standardiser des protocoles de routage basés sur la technologie IP pour les réseaux ad hoc, mobiles ou non. 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3 types de routage : 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 proactif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 réactif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 hybride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Applications inter-véhiculaires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Protocole avec routage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fr-FR" dirty="0" smtClean="0">
                <a:solidFill>
                  <a:schemeClr val="accent1"/>
                </a:solidFill>
              </a:rPr>
              <a:t>Applications inter-véhiculaires –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Protocole avec routage </a:t>
            </a:r>
            <a:r>
              <a:rPr lang="fr-FR" sz="2000" dirty="0" smtClean="0">
                <a:solidFill>
                  <a:schemeClr val="accent1"/>
                </a:solidFill>
              </a:rPr>
              <a:t>(proactif)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Connait toutes les routes du réseau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Collecte continuelle d’informations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Plusieurs protocoles célèbres :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Standardisés par </a:t>
            </a:r>
            <a:r>
              <a:rPr lang="fr-FR" dirty="0" err="1" smtClean="0">
                <a:solidFill>
                  <a:schemeClr val="tx2"/>
                </a:solidFill>
              </a:rPr>
              <a:t>MANet</a:t>
            </a:r>
            <a:r>
              <a:rPr lang="fr-FR" dirty="0" smtClean="0">
                <a:solidFill>
                  <a:schemeClr val="tx2"/>
                </a:solidFill>
              </a:rPr>
              <a:t> : </a:t>
            </a:r>
          </a:p>
          <a:p>
            <a:pPr lvl="2"/>
            <a:r>
              <a:rPr lang="fr-FR" dirty="0" smtClean="0">
                <a:solidFill>
                  <a:schemeClr val="tx2"/>
                </a:solidFill>
              </a:rPr>
              <a:t>OLSR, TBRPF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Inconvénient :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Utilisation de bande passante</a:t>
            </a:r>
          </a:p>
          <a:p>
            <a:pPr lvl="2"/>
            <a:endParaRPr lang="fr-FR" dirty="0" smtClean="0">
              <a:solidFill>
                <a:schemeClr val="tx2"/>
              </a:solidFill>
            </a:endParaRP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TBRPF : </a:t>
            </a:r>
            <a:r>
              <a:rPr lang="fr-FR" dirty="0" err="1" smtClean="0">
                <a:solidFill>
                  <a:schemeClr val="tx2"/>
                </a:solidFill>
              </a:rPr>
              <a:t>Topology</a:t>
            </a:r>
            <a:r>
              <a:rPr lang="fr-FR" dirty="0" smtClean="0">
                <a:solidFill>
                  <a:schemeClr val="tx2"/>
                </a:solidFill>
              </a:rPr>
              <a:t> Broadcast </a:t>
            </a:r>
            <a:r>
              <a:rPr lang="fr-FR" dirty="0" err="1" smtClean="0">
                <a:solidFill>
                  <a:schemeClr val="tx2"/>
                </a:solidFill>
              </a:rPr>
              <a:t>Based</a:t>
            </a:r>
            <a:r>
              <a:rPr lang="fr-FR" dirty="0" smtClean="0">
                <a:solidFill>
                  <a:schemeClr val="tx2"/>
                </a:solidFill>
              </a:rPr>
              <a:t> on Reverse-</a:t>
            </a:r>
            <a:r>
              <a:rPr lang="fr-FR" dirty="0" err="1" smtClean="0">
                <a:solidFill>
                  <a:schemeClr val="tx2"/>
                </a:solidFill>
              </a:rPr>
              <a:t>Path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Forwarding</a:t>
            </a:r>
            <a:endParaRPr lang="fr-FR" dirty="0" smtClean="0">
              <a:solidFill>
                <a:schemeClr val="tx2"/>
              </a:solidFill>
            </a:endParaRP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Chaque nœud échange ses voisins et stock sa table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Messages Hello pour la découverte du réseau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dirty="0" smtClean="0">
                <a:solidFill>
                  <a:schemeClr val="accent1"/>
                </a:solidFill>
              </a:rPr>
              <a:t>Applications inter-véhiculaires –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Protocole avec routage </a:t>
            </a:r>
            <a:r>
              <a:rPr lang="fr-FR" sz="2000" dirty="0" smtClean="0">
                <a:solidFill>
                  <a:schemeClr val="accent1"/>
                </a:solidFill>
              </a:rPr>
              <a:t>(proactif)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OLSR : </a:t>
            </a:r>
            <a:r>
              <a:rPr lang="fr-FR" dirty="0" err="1" smtClean="0">
                <a:solidFill>
                  <a:schemeClr val="tx2"/>
                </a:solidFill>
              </a:rPr>
              <a:t>Optimized</a:t>
            </a:r>
            <a:r>
              <a:rPr lang="fr-FR" dirty="0" smtClean="0">
                <a:solidFill>
                  <a:schemeClr val="tx2"/>
                </a:solidFill>
              </a:rPr>
              <a:t> Link State </a:t>
            </a:r>
            <a:r>
              <a:rPr lang="fr-FR" dirty="0" err="1" smtClean="0">
                <a:solidFill>
                  <a:schemeClr val="tx2"/>
                </a:solidFill>
              </a:rPr>
              <a:t>Routing</a:t>
            </a:r>
            <a:endParaRPr lang="fr-FR" dirty="0" smtClean="0">
              <a:solidFill>
                <a:schemeClr val="tx2"/>
              </a:solidFill>
            </a:endParaRP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Proposé en 2001 par </a:t>
            </a:r>
            <a:r>
              <a:rPr lang="fr-FR" dirty="0" err="1" smtClean="0">
                <a:solidFill>
                  <a:schemeClr val="tx2"/>
                </a:solidFill>
              </a:rPr>
              <a:t>Hipercom</a:t>
            </a:r>
            <a:endParaRPr lang="fr-FR" dirty="0" smtClean="0">
              <a:solidFill>
                <a:schemeClr val="tx2"/>
              </a:solidFill>
            </a:endParaRP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Protocole à état de liens =&gt; relais </a:t>
            </a:r>
            <a:r>
              <a:rPr lang="fr-FR" dirty="0" smtClean="0">
                <a:solidFill>
                  <a:schemeClr val="tx2"/>
                </a:solidFill>
              </a:rPr>
              <a:t>multipoints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Messages </a:t>
            </a:r>
            <a:r>
              <a:rPr lang="fr-FR" dirty="0" err="1" smtClean="0">
                <a:solidFill>
                  <a:schemeClr val="tx2"/>
                </a:solidFill>
              </a:rPr>
              <a:t>Hellos</a:t>
            </a:r>
            <a:endParaRPr lang="fr-FR" dirty="0" smtClean="0">
              <a:solidFill>
                <a:schemeClr val="tx2"/>
              </a:solidFill>
            </a:endParaRP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Messages TC : Déclarations des zones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dirty="0" smtClean="0">
                <a:solidFill>
                  <a:schemeClr val="accent1"/>
                </a:solidFill>
              </a:rPr>
              <a:t>Applications inter-véhiculaires –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Protocole avec routage </a:t>
            </a:r>
            <a:r>
              <a:rPr lang="fr-FR" sz="2000" dirty="0" smtClean="0">
                <a:solidFill>
                  <a:schemeClr val="accent1"/>
                </a:solidFill>
              </a:rPr>
              <a:t>(proactif)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Garde seulement les routes en cours d’utilisation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Système d’</a:t>
            </a:r>
            <a:r>
              <a:rPr lang="fr-FR" dirty="0" err="1" smtClean="0">
                <a:solidFill>
                  <a:schemeClr val="tx2"/>
                </a:solidFill>
              </a:rPr>
              <a:t>innondation</a:t>
            </a:r>
            <a:endParaRPr lang="fr-FR" dirty="0" smtClean="0">
              <a:solidFill>
                <a:schemeClr val="tx2"/>
              </a:solidFill>
            </a:endParaRP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Protocole standardisé par </a:t>
            </a:r>
            <a:r>
              <a:rPr lang="fr-FR" dirty="0" err="1" smtClean="0">
                <a:solidFill>
                  <a:schemeClr val="tx2"/>
                </a:solidFill>
              </a:rPr>
              <a:t>MANet</a:t>
            </a:r>
            <a:r>
              <a:rPr lang="fr-FR" dirty="0" smtClean="0">
                <a:solidFill>
                  <a:schemeClr val="tx2"/>
                </a:solidFill>
              </a:rPr>
              <a:t> : </a:t>
            </a:r>
          </a:p>
          <a:p>
            <a:pPr lvl="2"/>
            <a:r>
              <a:rPr lang="fr-FR" dirty="0" smtClean="0">
                <a:solidFill>
                  <a:schemeClr val="tx2"/>
                </a:solidFill>
              </a:rPr>
              <a:t>AODV, BSR</a:t>
            </a:r>
          </a:p>
          <a:p>
            <a:pPr lvl="2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Problèmes :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Flood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Délai plus élevé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Mis en buffer des paquets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dirty="0" smtClean="0">
                <a:solidFill>
                  <a:schemeClr val="accent1"/>
                </a:solidFill>
              </a:rPr>
              <a:t>Applications inter-véhiculaires –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Protocole avec routage </a:t>
            </a:r>
            <a:r>
              <a:rPr lang="fr-FR" sz="2000" dirty="0" smtClean="0">
                <a:solidFill>
                  <a:schemeClr val="accent1"/>
                </a:solidFill>
              </a:rPr>
              <a:t>(réactif)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AODV : Ad hoc On Demande Distance </a:t>
            </a:r>
            <a:r>
              <a:rPr lang="fr-FR" dirty="0" err="1" smtClean="0">
                <a:solidFill>
                  <a:schemeClr val="tx2"/>
                </a:solidFill>
              </a:rPr>
              <a:t>Vector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Numéros de séquences pour éviter les boucles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Ne garde que les routes en cours d’utilisation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Requête : Diffuse à </a:t>
            </a:r>
            <a:r>
              <a:rPr lang="fr-FR" dirty="0" smtClean="0">
                <a:solidFill>
                  <a:schemeClr val="tx2"/>
                </a:solidFill>
              </a:rPr>
              <a:t>plusieurs sauts 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Route active erronée: requête ou route détruite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3482" t="22143" r="33928" b="48571"/>
          <a:stretch>
            <a:fillRect/>
          </a:stretch>
        </p:blipFill>
        <p:spPr bwMode="auto">
          <a:xfrm>
            <a:off x="1643042" y="3643314"/>
            <a:ext cx="52149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dirty="0" smtClean="0">
                <a:solidFill>
                  <a:schemeClr val="accent1"/>
                </a:solidFill>
              </a:rPr>
              <a:t>Applications inter-véhiculaires –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Protocole avec routage </a:t>
            </a:r>
            <a:r>
              <a:rPr lang="fr-FR" sz="2000" dirty="0" smtClean="0">
                <a:solidFill>
                  <a:schemeClr val="accent1"/>
                </a:solidFill>
              </a:rPr>
              <a:t>(réactif)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DSR : </a:t>
            </a:r>
            <a:r>
              <a:rPr lang="fr-FR" dirty="0" err="1" smtClean="0">
                <a:solidFill>
                  <a:schemeClr val="tx2"/>
                </a:solidFill>
              </a:rPr>
              <a:t>Dynamic</a:t>
            </a:r>
            <a:r>
              <a:rPr lang="fr-FR" dirty="0" smtClean="0">
                <a:solidFill>
                  <a:schemeClr val="tx2"/>
                </a:solidFill>
              </a:rPr>
              <a:t> Source </a:t>
            </a:r>
            <a:r>
              <a:rPr lang="fr-FR" dirty="0" err="1" smtClean="0">
                <a:solidFill>
                  <a:schemeClr val="tx2"/>
                </a:solidFill>
              </a:rPr>
              <a:t>Routing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Boucles : nœuds traversés dans l’entête du paquet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Chemins gardés dans les caches de chaque nœuds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Deux mécanismes principaux : </a:t>
            </a:r>
          </a:p>
          <a:p>
            <a:pPr lvl="2"/>
            <a:r>
              <a:rPr lang="fr-FR" dirty="0" smtClean="0">
                <a:solidFill>
                  <a:schemeClr val="tx2"/>
                </a:solidFill>
              </a:rPr>
              <a:t>1. Recherche de route S</a:t>
            </a:r>
            <a:r>
              <a:rPr lang="fr-FR" dirty="0" smtClean="0">
                <a:solidFill>
                  <a:schemeClr val="tx2"/>
                </a:solidFill>
                <a:sym typeface="Wingdings" pitchFamily="2" charset="2"/>
              </a:rPr>
              <a:t>D</a:t>
            </a:r>
          </a:p>
          <a:p>
            <a:pPr lvl="3"/>
            <a:r>
              <a:rPr lang="fr-FR" dirty="0" smtClean="0">
                <a:solidFill>
                  <a:schemeClr val="tx2"/>
                </a:solidFill>
                <a:sym typeface="Wingdings" pitchFamily="2" charset="2"/>
              </a:rPr>
              <a:t>a. Recherche une route dans son cache</a:t>
            </a:r>
          </a:p>
          <a:p>
            <a:pPr lvl="3"/>
            <a:r>
              <a:rPr lang="fr-FR" dirty="0" smtClean="0">
                <a:solidFill>
                  <a:schemeClr val="tx2"/>
                </a:solidFill>
                <a:sym typeface="Wingdings" pitchFamily="2" charset="2"/>
              </a:rPr>
              <a:t>a’. Envoie d’une vague, retour en UNICAST</a:t>
            </a:r>
          </a:p>
          <a:p>
            <a:pPr lvl="3"/>
            <a:endParaRPr lang="fr-FR" dirty="0" smtClean="0">
              <a:solidFill>
                <a:schemeClr val="tx2"/>
              </a:solidFill>
              <a:sym typeface="Wingdings" pitchFamily="2" charset="2"/>
            </a:endParaRPr>
          </a:p>
          <a:p>
            <a:pPr lvl="2"/>
            <a:r>
              <a:rPr lang="fr-FR" dirty="0" smtClean="0">
                <a:solidFill>
                  <a:schemeClr val="tx2"/>
                </a:solidFill>
                <a:sym typeface="Wingdings" pitchFamily="2" charset="2"/>
              </a:rPr>
              <a:t>2. Maintenance des routes : </a:t>
            </a:r>
          </a:p>
          <a:p>
            <a:pPr lvl="3"/>
            <a:r>
              <a:rPr lang="fr-FR" dirty="0" smtClean="0">
                <a:solidFill>
                  <a:schemeClr val="tx2"/>
                </a:solidFill>
                <a:sym typeface="Wingdings" pitchFamily="2" charset="2"/>
              </a:rPr>
              <a:t>Rupture de lien  Envoi de message d’erreur</a:t>
            </a:r>
          </a:p>
          <a:p>
            <a:pPr lvl="3"/>
            <a:r>
              <a:rPr lang="fr-FR" dirty="0" smtClean="0">
                <a:solidFill>
                  <a:schemeClr val="tx2"/>
                </a:solidFill>
                <a:sym typeface="Wingdings" pitchFamily="2" charset="2"/>
              </a:rPr>
              <a:t>Recherche d’une route dans le cache</a:t>
            </a:r>
          </a:p>
          <a:p>
            <a:pPr lvl="3"/>
            <a:r>
              <a:rPr lang="fr-FR" dirty="0" smtClean="0">
                <a:solidFill>
                  <a:schemeClr val="tx2"/>
                </a:solidFill>
                <a:sym typeface="Wingdings" pitchFamily="2" charset="2"/>
              </a:rPr>
              <a:t>Recherche d’une nouvelle route</a:t>
            </a:r>
            <a:endParaRPr lang="fr-FR" dirty="0" smtClean="0">
              <a:solidFill>
                <a:schemeClr val="tx2"/>
              </a:solidFill>
            </a:endParaRPr>
          </a:p>
          <a:p>
            <a:pPr lvl="2"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dirty="0" smtClean="0">
                <a:solidFill>
                  <a:schemeClr val="accent1"/>
                </a:solidFill>
              </a:rPr>
              <a:t>Applications inter-véhiculaires –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Protocole avec routage </a:t>
            </a:r>
            <a:r>
              <a:rPr lang="fr-FR" sz="2000" dirty="0" smtClean="0">
                <a:solidFill>
                  <a:schemeClr val="accent1"/>
                </a:solidFill>
              </a:rPr>
              <a:t>(réactif)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Sommaire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Introduction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Architecture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I2V,V2I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V2V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Applications inter-véhiculaires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WiFi</a:t>
            </a:r>
            <a:r>
              <a:rPr lang="fr-FR" dirty="0" smtClean="0">
                <a:solidFill>
                  <a:schemeClr val="tx2"/>
                </a:solidFill>
              </a:rPr>
              <a:t> - Normes 802.11 p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Protocoles avec routage (proactif, réactif, hybride)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Alternative au routage (HOP)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Tests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Exemples d'applications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Conclusion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Proche voisinage : Proactif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Voisinage éloigné : Réactif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Recherche divisée en </a:t>
            </a:r>
            <a:r>
              <a:rPr lang="fr-FR" dirty="0" smtClean="0">
                <a:solidFill>
                  <a:schemeClr val="tx2"/>
                </a:solidFill>
              </a:rPr>
              <a:t>zones</a:t>
            </a:r>
            <a:endParaRPr lang="fr-FR" dirty="0" smtClean="0">
              <a:solidFill>
                <a:schemeClr val="tx2"/>
              </a:solidFill>
            </a:endParaRP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Protocoles standardisés par </a:t>
            </a:r>
            <a:r>
              <a:rPr lang="fr-FR" dirty="0" err="1" smtClean="0">
                <a:solidFill>
                  <a:schemeClr val="tx2"/>
                </a:solidFill>
              </a:rPr>
              <a:t>MANet</a:t>
            </a:r>
            <a:r>
              <a:rPr lang="fr-FR" dirty="0" smtClean="0">
                <a:solidFill>
                  <a:schemeClr val="tx2"/>
                </a:solidFill>
              </a:rPr>
              <a:t> :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CBRP, ZRP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dirty="0" smtClean="0">
                <a:solidFill>
                  <a:schemeClr val="accent1"/>
                </a:solidFill>
              </a:rPr>
              <a:t>Applications inter-véhiculaires –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Protocole avec routage </a:t>
            </a:r>
            <a:r>
              <a:rPr lang="fr-FR" sz="2000" dirty="0" smtClean="0">
                <a:solidFill>
                  <a:schemeClr val="accent1"/>
                </a:solidFill>
              </a:rPr>
              <a:t>(hybride)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ZRP : Zone </a:t>
            </a:r>
            <a:r>
              <a:rPr lang="fr-FR" dirty="0" err="1" smtClean="0">
                <a:solidFill>
                  <a:schemeClr val="tx2"/>
                </a:solidFill>
              </a:rPr>
              <a:t>Routing</a:t>
            </a:r>
            <a:r>
              <a:rPr lang="fr-FR" dirty="0" smtClean="0">
                <a:solidFill>
                  <a:schemeClr val="tx2"/>
                </a:solidFill>
              </a:rPr>
              <a:t> Protocole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Chaque nœud définie sa zone sur N sauts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IARP : </a:t>
            </a:r>
            <a:r>
              <a:rPr lang="fr-FR" dirty="0" err="1" smtClean="0">
                <a:solidFill>
                  <a:schemeClr val="tx2"/>
                </a:solidFill>
              </a:rPr>
              <a:t>IntrAzone</a:t>
            </a:r>
            <a:r>
              <a:rPr lang="fr-FR" dirty="0" smtClean="0">
                <a:solidFill>
                  <a:schemeClr val="tx2"/>
                </a:solidFill>
              </a:rPr>
              <a:t> RP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IERP : </a:t>
            </a:r>
            <a:r>
              <a:rPr lang="fr-FR" dirty="0" err="1" smtClean="0">
                <a:solidFill>
                  <a:schemeClr val="tx2"/>
                </a:solidFill>
              </a:rPr>
              <a:t>IntErzone</a:t>
            </a:r>
            <a:r>
              <a:rPr lang="fr-FR" dirty="0" smtClean="0">
                <a:solidFill>
                  <a:schemeClr val="tx2"/>
                </a:solidFill>
              </a:rPr>
              <a:t> RP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BRP : </a:t>
            </a:r>
            <a:r>
              <a:rPr lang="fr-FR" dirty="0" err="1" smtClean="0">
                <a:solidFill>
                  <a:schemeClr val="tx2"/>
                </a:solidFill>
              </a:rPr>
              <a:t>Bordercast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Resolution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Procotol</a:t>
            </a:r>
            <a:r>
              <a:rPr lang="fr-FR" dirty="0" smtClean="0">
                <a:solidFill>
                  <a:schemeClr val="tx2"/>
                </a:solidFill>
              </a:rPr>
              <a:t> : Optimisation de la liaison entre les zones.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679" t="17857" r="29017" b="32143"/>
          <a:stretch>
            <a:fillRect/>
          </a:stretch>
        </p:blipFill>
        <p:spPr bwMode="auto">
          <a:xfrm>
            <a:off x="1571604" y="4143380"/>
            <a:ext cx="478634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dirty="0" smtClean="0">
                <a:solidFill>
                  <a:schemeClr val="accent1"/>
                </a:solidFill>
              </a:rPr>
              <a:t>Applications inter-véhiculaires –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Protocole avec routage </a:t>
            </a:r>
            <a:r>
              <a:rPr lang="fr-FR" sz="2000" dirty="0" smtClean="0">
                <a:solidFill>
                  <a:schemeClr val="accent1"/>
                </a:solidFill>
              </a:rPr>
              <a:t>(hybride)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CBRP : Cluster </a:t>
            </a:r>
            <a:r>
              <a:rPr lang="fr-FR" dirty="0" err="1" smtClean="0">
                <a:solidFill>
                  <a:schemeClr val="tx2"/>
                </a:solidFill>
              </a:rPr>
              <a:t>Based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Routing</a:t>
            </a:r>
            <a:r>
              <a:rPr lang="fr-FR" dirty="0" smtClean="0">
                <a:solidFill>
                  <a:schemeClr val="tx2"/>
                </a:solidFill>
              </a:rPr>
              <a:t> Protocol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Réseau divisé en plusieurs zones : Clusters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Nœud chef : plus petit ID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Pas de liens entre 2 chefs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8125" t="27143" r="28125" b="27857"/>
          <a:stretch>
            <a:fillRect/>
          </a:stretch>
        </p:blipFill>
        <p:spPr bwMode="auto">
          <a:xfrm>
            <a:off x="857224" y="3357562"/>
            <a:ext cx="700092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dirty="0" smtClean="0">
                <a:solidFill>
                  <a:schemeClr val="accent1"/>
                </a:solidFill>
              </a:rPr>
              <a:t>Applications inter-véhiculaires –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Protocole avec routage </a:t>
            </a:r>
            <a:r>
              <a:rPr lang="fr-FR" sz="2000" dirty="0" smtClean="0">
                <a:solidFill>
                  <a:schemeClr val="accent1"/>
                </a:solidFill>
              </a:rPr>
              <a:t>(hybride)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Bilan comparatif :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839" t="33571" r="6250" b="20000"/>
          <a:stretch>
            <a:fillRect/>
          </a:stretch>
        </p:blipFill>
        <p:spPr bwMode="auto">
          <a:xfrm>
            <a:off x="285720" y="2571744"/>
            <a:ext cx="77867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fr-FR" dirty="0" smtClean="0">
                <a:solidFill>
                  <a:schemeClr val="accent1"/>
                </a:solidFill>
              </a:rPr>
              <a:t>Applications inter-véhiculaires –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Protocole avec routage </a:t>
            </a:r>
            <a:r>
              <a:rPr lang="fr-FR" sz="2000" dirty="0" smtClean="0">
                <a:solidFill>
                  <a:schemeClr val="accent1"/>
                </a:solidFill>
              </a:rPr>
              <a:t>(proactif – réactif - hybride)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Sommaire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Introduction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Architecture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I2V,V2I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V2V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Applications inter-véhiculaires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WiFi</a:t>
            </a:r>
            <a:r>
              <a:rPr lang="fr-FR" dirty="0" smtClean="0">
                <a:solidFill>
                  <a:schemeClr val="tx2"/>
                </a:solidFill>
              </a:rPr>
              <a:t> - Normes 802.11 p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Protocoles avec routage (proactif, réactif, hybride)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Alternative au routage (HOP)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Tests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Exemples d'applications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Conclusion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</a:rPr>
              <a:t>Applications inter-véhiculaires -</a:t>
            </a:r>
            <a:br>
              <a:rPr lang="fr-FR" sz="2800" dirty="0" smtClean="0">
                <a:solidFill>
                  <a:schemeClr val="accent1"/>
                </a:solidFill>
              </a:rPr>
            </a:br>
            <a:r>
              <a:rPr lang="fr-FR" sz="2800" dirty="0" smtClean="0">
                <a:solidFill>
                  <a:schemeClr val="accent1"/>
                </a:solidFill>
              </a:rPr>
              <a:t>Alternative au routage 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Problématique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Délai vs. bande passante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Pérennité des routes ou des tables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S'aggrave avec la dynamique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A-t-on besoin de tout ?</a:t>
            </a:r>
          </a:p>
          <a:p>
            <a:pPr lvl="1">
              <a:buNone/>
            </a:pPr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sz="1700" dirty="0" smtClean="0">
                <a:solidFill>
                  <a:schemeClr val="tx2"/>
                </a:solidFill>
              </a:rPr>
              <a:t>Doit-on connaître à chaque </a:t>
            </a:r>
            <a:r>
              <a:rPr lang="fr-FR" sz="1700" dirty="0" smtClean="0">
                <a:solidFill>
                  <a:schemeClr val="tx2"/>
                </a:solidFill>
              </a:rPr>
              <a:t>fois le </a:t>
            </a:r>
            <a:r>
              <a:rPr lang="fr-FR" sz="1700" dirty="0" smtClean="0">
                <a:solidFill>
                  <a:schemeClr val="tx2"/>
                </a:solidFill>
              </a:rPr>
              <a:t>destinataire, la voiture est-elle toujours dans l’entourage (pérennité???)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</a:rPr>
              <a:t>Applications inter-véhiculaires -</a:t>
            </a:r>
            <a:br>
              <a:rPr lang="fr-FR" sz="2800" dirty="0" smtClean="0">
                <a:solidFill>
                  <a:schemeClr val="accent1"/>
                </a:solidFill>
              </a:rPr>
            </a:br>
            <a:r>
              <a:rPr lang="fr-FR" sz="2800" dirty="0" smtClean="0">
                <a:solidFill>
                  <a:schemeClr val="accent1"/>
                </a:solidFill>
              </a:rPr>
              <a:t>Alternative au routage </a:t>
            </a:r>
            <a:r>
              <a:rPr lang="fr-FR" sz="1800" dirty="0" smtClean="0">
                <a:solidFill>
                  <a:schemeClr val="accent1"/>
                </a:solidFill>
              </a:rPr>
              <a:t>(hop)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Ajout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de conditions lors de (</a:t>
            </a:r>
            <a:r>
              <a:rPr lang="fr-FR" dirty="0" err="1" smtClean="0">
                <a:solidFill>
                  <a:schemeClr val="tx2"/>
                </a:solidFill>
              </a:rPr>
              <a:t>re</a:t>
            </a:r>
            <a:r>
              <a:rPr lang="fr-FR" dirty="0" smtClean="0">
                <a:solidFill>
                  <a:schemeClr val="tx2"/>
                </a:solidFill>
              </a:rPr>
              <a:t>)transmission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Communications « Anonymes » (Cible)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Sinon </a:t>
            </a:r>
          </a:p>
          <a:p>
            <a:pPr lvl="1">
              <a:buNone/>
            </a:pPr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sz="1500" dirty="0" smtClean="0">
                <a:solidFill>
                  <a:schemeClr val="tx2"/>
                </a:solidFill>
              </a:rPr>
              <a:t>initiées avec véhicules dans le voisinage + maintien lors de l’éloignement (relai)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Evaluation à la réception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Conditions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Nom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position (zone, distance)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date (durée de vie)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cap(trajectoire)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Sommaire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Introduction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Architecture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I2V,V2I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V2V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Applications inter-véhiculaires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WiFi</a:t>
            </a:r>
            <a:r>
              <a:rPr lang="fr-FR" dirty="0" smtClean="0">
                <a:solidFill>
                  <a:schemeClr val="tx2"/>
                </a:solidFill>
              </a:rPr>
              <a:t> - Normes 802.11 p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Protocoles avec routage (proactif, réactif, hybride)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Alternative au routage (HOP)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Tests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Exemples d'applications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Applications inter-véhiculaires -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Un protocole proactif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OLSR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Un protocole réactif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AODV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Alternative au routage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HOP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Délai premier paquet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Pourcentage de </a:t>
            </a:r>
            <a:r>
              <a:rPr lang="fr-FR" dirty="0" smtClean="0">
                <a:solidFill>
                  <a:schemeClr val="tx2"/>
                </a:solidFill>
              </a:rPr>
              <a:t>paquets </a:t>
            </a:r>
            <a:r>
              <a:rPr lang="fr-FR" dirty="0" smtClean="0">
                <a:solidFill>
                  <a:schemeClr val="tx2"/>
                </a:solidFill>
              </a:rPr>
              <a:t>reçus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Applications inter-véhiculaires -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Conditions de tests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20 voitures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Vitesse </a:t>
            </a:r>
            <a:r>
              <a:rPr lang="pt-BR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pt-BR" dirty="0" smtClean="0">
                <a:solidFill>
                  <a:schemeClr val="tx2"/>
                </a:solidFill>
              </a:rPr>
              <a:t> distance de sécurité (2 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1Mbit/s </a:t>
            </a:r>
            <a:r>
              <a:rPr lang="en-US" dirty="0" err="1" smtClean="0">
                <a:solidFill>
                  <a:schemeClr val="tx2"/>
                </a:solidFill>
              </a:rPr>
              <a:t>ou</a:t>
            </a:r>
            <a:r>
              <a:rPr lang="en-US" dirty="0" smtClean="0">
                <a:solidFill>
                  <a:schemeClr val="tx2"/>
                </a:solidFill>
              </a:rPr>
              <a:t> 2Mbit/s (broadcast), </a:t>
            </a:r>
            <a:r>
              <a:rPr lang="en-US" dirty="0" err="1" smtClean="0">
                <a:solidFill>
                  <a:schemeClr val="tx2"/>
                </a:solidFill>
              </a:rPr>
              <a:t>portée</a:t>
            </a:r>
            <a:r>
              <a:rPr lang="en-US" dirty="0" smtClean="0">
                <a:solidFill>
                  <a:schemeClr val="tx2"/>
                </a:solidFill>
              </a:rPr>
              <a:t> 250m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Distance dernier relai &gt; 200m et même cap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Introduction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24" cy="487375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Quoi?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Communication des véhicules avec les véhicules ou les infrastructures</a:t>
            </a:r>
          </a:p>
          <a:p>
            <a:pPr>
              <a:buNone/>
            </a:pP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Pourquoi?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Sécurité routière,  service au conducteur, assistance à la conduite , divertissements, informations … 	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Comment?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Multiples architectures, réseaux sans fils …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Applications inter-véhiculaires -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Délai premier paquet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6134552" cy="356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Applications inter-véhiculaires -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Pourcentage de paquet reçus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5888213" cy="34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Applications inter-véhiculaires -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467600" cy="4873752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Autres conditions</a:t>
            </a:r>
          </a:p>
          <a:p>
            <a:pPr lvl="1"/>
            <a:r>
              <a:rPr lang="fr-FR" sz="1800" dirty="0" smtClean="0">
                <a:solidFill>
                  <a:schemeClr val="tx2"/>
                </a:solidFill>
              </a:rPr>
              <a:t>avec anti-convoi</a:t>
            </a:r>
          </a:p>
          <a:p>
            <a:pPr lvl="1"/>
            <a:r>
              <a:rPr lang="fr-FR" sz="1800" dirty="0" smtClean="0">
                <a:solidFill>
                  <a:schemeClr val="tx2"/>
                </a:solidFill>
              </a:rPr>
              <a:t>avec croisement (pont)</a:t>
            </a:r>
          </a:p>
          <a:p>
            <a:pPr lvl="1"/>
            <a:r>
              <a:rPr lang="fr-FR" sz="1800" dirty="0" smtClean="0">
                <a:solidFill>
                  <a:schemeClr val="tx2"/>
                </a:solidFill>
              </a:rPr>
              <a:t>avec véhicules arrêtés</a:t>
            </a:r>
          </a:p>
          <a:p>
            <a:pPr lvl="1"/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86" y="3100406"/>
            <a:ext cx="6576515" cy="347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Applications inter-véhiculaires -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467600" cy="4873752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Autres conditions</a:t>
            </a:r>
          </a:p>
          <a:p>
            <a:pPr lvl="1"/>
            <a:r>
              <a:rPr lang="fr-FR" sz="1800" dirty="0" smtClean="0">
                <a:solidFill>
                  <a:schemeClr val="tx2"/>
                </a:solidFill>
              </a:rPr>
              <a:t>avec anti-convoi</a:t>
            </a:r>
          </a:p>
          <a:p>
            <a:pPr lvl="1"/>
            <a:r>
              <a:rPr lang="fr-FR" sz="1800" dirty="0" smtClean="0">
                <a:solidFill>
                  <a:schemeClr val="tx2"/>
                </a:solidFill>
              </a:rPr>
              <a:t>avec croisement (pont)</a:t>
            </a:r>
          </a:p>
          <a:p>
            <a:pPr lvl="1"/>
            <a:r>
              <a:rPr lang="fr-FR" sz="1800" dirty="0" smtClean="0">
                <a:solidFill>
                  <a:schemeClr val="tx2"/>
                </a:solidFill>
              </a:rPr>
              <a:t>avec véhicules arrêtés</a:t>
            </a:r>
          </a:p>
          <a:p>
            <a:pPr lvl="1"/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143248"/>
            <a:ext cx="6375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Sommaire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Introduction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Architecture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I2V,V2I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V2V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Applications inter-véhiculaires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WiFi</a:t>
            </a:r>
            <a:r>
              <a:rPr lang="fr-FR" dirty="0" smtClean="0">
                <a:solidFill>
                  <a:schemeClr val="tx2"/>
                </a:solidFill>
              </a:rPr>
              <a:t> - Normes 802.11 p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Protocoles avec routage (proactif, réactif, hybride)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Alternative au routage (HOP)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Tests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Exemples d'applications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Conclusion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Cas d’utilisation – projets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Coopers</a:t>
            </a:r>
            <a:r>
              <a:rPr lang="fr-FR" dirty="0" smtClean="0">
                <a:solidFill>
                  <a:schemeClr val="tx2"/>
                </a:solidFill>
              </a:rPr>
              <a:t> : </a:t>
            </a:r>
            <a:r>
              <a:rPr lang="fr-FR" dirty="0" smtClean="0">
                <a:solidFill>
                  <a:schemeClr val="tx2"/>
                </a:solidFill>
              </a:rPr>
              <a:t>Routage automobile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Sevecom</a:t>
            </a:r>
            <a:r>
              <a:rPr lang="fr-FR" dirty="0" smtClean="0">
                <a:solidFill>
                  <a:schemeClr val="tx2"/>
                </a:solidFill>
              </a:rPr>
              <a:t>: Sécurisation des réseaux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Car 2 car : Communication V2V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Sécurité : Freinage automatique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Information : Routage automobile, </a:t>
            </a:r>
            <a:r>
              <a:rPr lang="fr-FR" dirty="0" smtClean="0">
                <a:solidFill>
                  <a:schemeClr val="tx2"/>
                </a:solidFill>
              </a:rPr>
              <a:t>confort, jeux, internet …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Exemples d'applications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Sommaire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Introduction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Architecture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I2V,V2I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V2V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Applications inter-véhiculaires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WiFi</a:t>
            </a:r>
            <a:r>
              <a:rPr lang="fr-FR" dirty="0" smtClean="0">
                <a:solidFill>
                  <a:schemeClr val="tx2"/>
                </a:solidFill>
              </a:rPr>
              <a:t> - Normes 802.11 p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Protocoles avec routage (proactif, réactif, hybride)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Alternative au routage (HOP)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Tests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Exemples d'applications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Conclusion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Conclusion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Un avenir certain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Beaucoup de projets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Trop de normes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Pas de sécurité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Bibliographie	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Web :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Wikipedia.fr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Cvisproject.org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Coopers-ip.eu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Safespot-eu.org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Documents :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Unicast &amp; Multicast dans les réseaux ad hoc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European</a:t>
            </a:r>
            <a:r>
              <a:rPr lang="fr-FR" dirty="0" smtClean="0">
                <a:solidFill>
                  <a:schemeClr val="tx2"/>
                </a:solidFill>
              </a:rPr>
              <a:t> ITS communication architecture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Services pour les réseaux fortement dynamiques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Alternative au routage dans les réseaux dynamiques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57438"/>
            <a:ext cx="7467600" cy="1143000"/>
          </a:xfrm>
        </p:spPr>
        <p:txBody>
          <a:bodyPr/>
          <a:lstStyle/>
          <a:p>
            <a:pPr algn="ctr"/>
            <a:r>
              <a:rPr lang="fr-FR" dirty="0" smtClean="0"/>
              <a:t>DES QUESTIONS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Sommaire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Introduction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Architecture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I2V,V2I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V2V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Applications inter-véhiculaires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WiFi</a:t>
            </a:r>
            <a:r>
              <a:rPr lang="fr-FR" dirty="0" smtClean="0">
                <a:solidFill>
                  <a:schemeClr val="tx2"/>
                </a:solidFill>
              </a:rPr>
              <a:t> - Normes 802.11 p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Protocoles avec routage (proactif, réactif, hybride)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Alternative au routage (HOP)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Tests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Exemples d'applications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Conclusion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Architecture – I2V,V2I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Communication avec la signalisation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Sécurité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prévention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Loisirs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143248"/>
            <a:ext cx="5962644" cy="310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Sommaire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Introduction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Architecture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I2V,V2I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V2V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Applications inter-véhiculaires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WiFi</a:t>
            </a:r>
            <a:r>
              <a:rPr lang="fr-FR" dirty="0" smtClean="0">
                <a:solidFill>
                  <a:schemeClr val="tx2"/>
                </a:solidFill>
              </a:rPr>
              <a:t> - Normes 802.11 p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Protocoles avec routage (proactif, réactif, hybride)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Alternative au routage (HOP)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Tests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Exemples d'applications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Conclusion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Architecture – V2V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Différents types de communication en projet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Coopératif (Broadcast)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Echange (Unicast)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Réseau Ad-Hoc (</a:t>
            </a:r>
            <a:r>
              <a:rPr lang="fr-FR" dirty="0" err="1" smtClean="0">
                <a:solidFill>
                  <a:schemeClr val="tx2"/>
                </a:solidFill>
              </a:rPr>
              <a:t>BroadCast</a:t>
            </a:r>
            <a:r>
              <a:rPr lang="fr-FR" dirty="0" smtClean="0">
                <a:solidFill>
                  <a:schemeClr val="tx2"/>
                </a:solidFill>
              </a:rPr>
              <a:t>/</a:t>
            </a:r>
            <a:r>
              <a:rPr lang="fr-FR" dirty="0" err="1" smtClean="0">
                <a:solidFill>
                  <a:schemeClr val="tx2"/>
                </a:solidFill>
              </a:rPr>
              <a:t>Forward</a:t>
            </a:r>
            <a:r>
              <a:rPr lang="fr-FR" dirty="0" smtClean="0">
                <a:solidFill>
                  <a:schemeClr val="tx2"/>
                </a:solidFill>
              </a:rPr>
              <a:t>)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A46DC-2598-4BE3-8923-948E0DE5970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Architecture – V2V </a:t>
            </a:r>
            <a:r>
              <a:rPr lang="fr-FR" sz="2000" dirty="0" smtClean="0">
                <a:solidFill>
                  <a:schemeClr val="accent1"/>
                </a:solidFill>
              </a:rPr>
              <a:t>architecture des couches</a:t>
            </a:r>
            <a:endParaRPr lang="fr-FR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boulot\RICM3\EAR\archiC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5214974" cy="399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977</TotalTime>
  <Words>1536</Words>
  <Application>Microsoft Office PowerPoint</Application>
  <PresentationFormat>Affichage à l'écran (4:3)</PresentationFormat>
  <Paragraphs>540</Paragraphs>
  <Slides>49</Slides>
  <Notes>32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Oriel</vt:lpstr>
      <vt:lpstr>Réseaux Véhiculaires</vt:lpstr>
      <vt:lpstr>Sommaire</vt:lpstr>
      <vt:lpstr>Sommaire</vt:lpstr>
      <vt:lpstr>Introduction</vt:lpstr>
      <vt:lpstr>Sommaire</vt:lpstr>
      <vt:lpstr>Architecture – I2V,V2I</vt:lpstr>
      <vt:lpstr>Sommaire</vt:lpstr>
      <vt:lpstr>Architecture – V2V</vt:lpstr>
      <vt:lpstr>Architecture – V2V architecture des couches</vt:lpstr>
      <vt:lpstr>Architecture – V2V coopératif</vt:lpstr>
      <vt:lpstr>Architecture – V2V coopératif</vt:lpstr>
      <vt:lpstr>Architecture – V2V échange</vt:lpstr>
      <vt:lpstr>Architecture – V2V échange</vt:lpstr>
      <vt:lpstr>Architecture – V2V réseau ad-hoc</vt:lpstr>
      <vt:lpstr>Architecture – V2V transport (Forwarding) </vt:lpstr>
      <vt:lpstr>Architecture – V2V</vt:lpstr>
      <vt:lpstr>Sommaire</vt:lpstr>
      <vt:lpstr>Applications inter-véhiculaires - WiFi</vt:lpstr>
      <vt:lpstr>Applications inter-véhiculaires - WiFi</vt:lpstr>
      <vt:lpstr>Applications inter-véhiculaires – WiFi Normes 802.11p</vt:lpstr>
      <vt:lpstr>Sommaire</vt:lpstr>
      <vt:lpstr>Diapositive 22</vt:lpstr>
      <vt:lpstr>Diapositive 23</vt:lpstr>
      <vt:lpstr>Applications inter-véhiculaires –  Protocole avec routage (proactif)</vt:lpstr>
      <vt:lpstr>Applications inter-véhiculaires –  Protocole avec routage (proactif)</vt:lpstr>
      <vt:lpstr>Applications inter-véhiculaires –  Protocole avec routage (proactif)</vt:lpstr>
      <vt:lpstr>Applications inter-véhiculaires –  Protocole avec routage (réactif)</vt:lpstr>
      <vt:lpstr>Applications inter-véhiculaires –  Protocole avec routage (réactif)</vt:lpstr>
      <vt:lpstr>Applications inter-véhiculaires –  Protocole avec routage (réactif)</vt:lpstr>
      <vt:lpstr>Applications inter-véhiculaires –  Protocole avec routage (hybride)</vt:lpstr>
      <vt:lpstr>Applications inter-véhiculaires –  Protocole avec routage (hybride)</vt:lpstr>
      <vt:lpstr>Applications inter-véhiculaires –  Protocole avec routage (hybride)</vt:lpstr>
      <vt:lpstr>Applications inter-véhiculaires –  Protocole avec routage (proactif – réactif - hybride)</vt:lpstr>
      <vt:lpstr>Sommaire</vt:lpstr>
      <vt:lpstr>Applications inter-véhiculaires - Alternative au routage </vt:lpstr>
      <vt:lpstr>Applications inter-véhiculaires - Alternative au routage (hop)</vt:lpstr>
      <vt:lpstr>Sommaire</vt:lpstr>
      <vt:lpstr>Applications inter-véhiculaires - Tests</vt:lpstr>
      <vt:lpstr>Applications inter-véhiculaires - Tests</vt:lpstr>
      <vt:lpstr>Applications inter-véhiculaires - Tests</vt:lpstr>
      <vt:lpstr>Applications inter-véhiculaires - Tests</vt:lpstr>
      <vt:lpstr>Applications inter-véhiculaires - Tests</vt:lpstr>
      <vt:lpstr>Applications inter-véhiculaires - Tests</vt:lpstr>
      <vt:lpstr>Sommaire</vt:lpstr>
      <vt:lpstr>Exemples d'applications</vt:lpstr>
      <vt:lpstr>Sommaire</vt:lpstr>
      <vt:lpstr>Conclusion</vt:lpstr>
      <vt:lpstr>Bibliographie </vt:lpstr>
      <vt:lpstr>DES QUESTIONS 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MSOffice</dc:creator>
  <cp:lastModifiedBy>Cook</cp:lastModifiedBy>
  <cp:revision>151</cp:revision>
  <dcterms:created xsi:type="dcterms:W3CDTF">2008-11-25T08:31:41Z</dcterms:created>
  <dcterms:modified xsi:type="dcterms:W3CDTF">2008-12-02T21:35:52Z</dcterms:modified>
</cp:coreProperties>
</file>